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60" r:id="rId3"/>
  </p:sldMasterIdLst>
  <p:notesMasterIdLst>
    <p:notesMasterId r:id="rId8"/>
  </p:notesMasterIdLst>
  <p:handoutMasterIdLst>
    <p:handoutMasterId r:id="rId31"/>
  </p:handoutMasterIdLst>
  <p:sldIdLst>
    <p:sldId id="256" r:id="rId4"/>
    <p:sldId id="751" r:id="rId5"/>
    <p:sldId id="844" r:id="rId6"/>
    <p:sldId id="279" r:id="rId7"/>
    <p:sldId id="759" r:id="rId9"/>
    <p:sldId id="760" r:id="rId10"/>
    <p:sldId id="781" r:id="rId11"/>
    <p:sldId id="896" r:id="rId12"/>
    <p:sldId id="897" r:id="rId13"/>
    <p:sldId id="901" r:id="rId14"/>
    <p:sldId id="902" r:id="rId15"/>
    <p:sldId id="903" r:id="rId16"/>
    <p:sldId id="904" r:id="rId17"/>
    <p:sldId id="905" r:id="rId18"/>
    <p:sldId id="906" r:id="rId19"/>
    <p:sldId id="907" r:id="rId20"/>
    <p:sldId id="908" r:id="rId21"/>
    <p:sldId id="909" r:id="rId22"/>
    <p:sldId id="910" r:id="rId23"/>
    <p:sldId id="911" r:id="rId24"/>
    <p:sldId id="914" r:id="rId25"/>
    <p:sldId id="915" r:id="rId26"/>
    <p:sldId id="916" r:id="rId27"/>
    <p:sldId id="917" r:id="rId28"/>
    <p:sldId id="918" r:id="rId29"/>
    <p:sldId id="270" r:id="rId30"/>
  </p:sldIdLst>
  <p:sldSz cx="12192000" cy="6858000"/>
  <p:notesSz cx="7103745" cy="10234295"/>
  <p:embeddedFontLst>
    <p:embeddedFont>
      <p:font typeface="黑体" panose="02010609060101010101" charset="-122"/>
      <p:regular r:id="rId36"/>
    </p:embeddedFont>
    <p:embeddedFont>
      <p:font typeface="微软雅黑" panose="020B0503020204020204" charset="-122"/>
      <p:regular r:id="rId37"/>
    </p:embeddedFont>
    <p:embeddedFont>
      <p:font typeface="华文细黑" panose="02010600040101010101" charset="-122"/>
      <p:regular r:id="rId38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作者" initials="作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E75B6"/>
    <a:srgbClr val="DAE3F3"/>
    <a:srgbClr val="F3B96D"/>
    <a:srgbClr val="8EC0B9"/>
    <a:srgbClr val="CCCC9F"/>
    <a:srgbClr val="DB4105"/>
    <a:srgbClr val="5A84AF"/>
    <a:srgbClr val="E4EDF4"/>
    <a:srgbClr val="7ACA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987" autoAdjust="0"/>
    <p:restoredTop sz="94660"/>
  </p:normalViewPr>
  <p:slideViewPr>
    <p:cSldViewPr snapToGrid="0">
      <p:cViewPr>
        <p:scale>
          <a:sx n="66" d="100"/>
          <a:sy n="66" d="100"/>
        </p:scale>
        <p:origin x="-552" y="-942"/>
      </p:cViewPr>
      <p:guideLst>
        <p:guide orient="horz" pos="2196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8" Type="http://schemas.openxmlformats.org/officeDocument/2006/relationships/font" Target="fonts/font3.fntdata"/><Relationship Id="rId37" Type="http://schemas.openxmlformats.org/officeDocument/2006/relationships/font" Target="fonts/font2.fntdata"/><Relationship Id="rId36" Type="http://schemas.openxmlformats.org/officeDocument/2006/relationships/font" Target="fonts/font1.fntdata"/><Relationship Id="rId35" Type="http://schemas.openxmlformats.org/officeDocument/2006/relationships/commentAuthors" Target="commentAuthors.xml"/><Relationship Id="rId34" Type="http://schemas.openxmlformats.org/officeDocument/2006/relationships/tableStyles" Target="tableStyles.xml"/><Relationship Id="rId33" Type="http://schemas.openxmlformats.org/officeDocument/2006/relationships/viewProps" Target="viewProps.xml"/><Relationship Id="rId32" Type="http://schemas.openxmlformats.org/officeDocument/2006/relationships/presProps" Target="presProps.xml"/><Relationship Id="rId31" Type="http://schemas.openxmlformats.org/officeDocument/2006/relationships/handoutMaster" Target="handoutMasters/handoutMaster1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zh-CN" altLang="en-US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zh-CN" altLang="en-US" smtClean="0">
                <a:ea typeface="黑体" panose="02010609060101010101" charset="-122"/>
              </a:rPr>
            </a:fld>
            <a:endParaRPr lang="zh-CN" altLang="en-US">
              <a:ea typeface="黑体" panose="02010609060101010101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zh-CN" altLang="en-US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zh-CN" altLang="en-US" smtClean="0">
                <a:ea typeface="黑体" panose="02010609060101010101" charset="-122"/>
              </a:rPr>
            </a:fld>
            <a:endParaRPr lang="zh-CN" altLang="en-US">
              <a:ea typeface="黑体" panose="02010609060101010101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defRPr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defRPr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黑体" panose="02010609060101010101" charset="-122"/>
        <a:ea typeface="黑体" panose="02010609060101010101" charset="-122"/>
        <a:cs typeface="黑体" panose="02010609060101010101" charset="-12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黑体" panose="02010609060101010101" charset="-122"/>
        <a:ea typeface="黑体" panose="02010609060101010101" charset="-122"/>
        <a:cs typeface="黑体" panose="02010609060101010101" charset="-122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黑体" panose="02010609060101010101" charset="-122"/>
        <a:ea typeface="黑体" panose="02010609060101010101" charset="-122"/>
        <a:cs typeface="黑体" panose="02010609060101010101" charset="-122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黑体" panose="02010609060101010101" charset="-122"/>
        <a:ea typeface="黑体" panose="02010609060101010101" charset="-122"/>
        <a:cs typeface="黑体" panose="02010609060101010101" charset="-122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黑体" panose="02010609060101010101" charset="-122"/>
        <a:ea typeface="黑体" panose="02010609060101010101" charset="-122"/>
        <a:cs typeface="黑体" panose="02010609060101010101" charset="-122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73C0D0-D39E-4E70-9BCA-283D268ED7A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7" Type="http://schemas.openxmlformats.org/officeDocument/2006/relationships/image" Target="../media/image7.emf"/><Relationship Id="rId6" Type="http://schemas.openxmlformats.org/officeDocument/2006/relationships/tags" Target="../tags/tag3.xml"/><Relationship Id="rId5" Type="http://schemas.openxmlformats.org/officeDocument/2006/relationships/image" Target="../media/image6.emf"/><Relationship Id="rId4" Type="http://schemas.openxmlformats.org/officeDocument/2006/relationships/tags" Target="../tags/tag2.xml"/><Relationship Id="rId3" Type="http://schemas.openxmlformats.org/officeDocument/2006/relationships/image" Target="../media/image5.png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0" y="635"/>
            <a:ext cx="12192000" cy="6857365"/>
          </a:xfrm>
          <a:prstGeom prst="rect">
            <a:avLst/>
          </a:prstGeom>
          <a:solidFill>
            <a:schemeClr val="accent5">
              <a:lumMod val="40000"/>
              <a:lumOff val="60000"/>
              <a:alpha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黑体" panose="02010609060101010101" charset="-122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6172200" y="1825625"/>
            <a:ext cx="5181600" cy="20986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6172200" y="4076700"/>
            <a:ext cx="5181600" cy="21002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黑体" panose="02010609060101010101" charset="-122"/>
                <a:sym typeface="黑体" panose="02010609060101010101" charset="-122"/>
              </a:defRPr>
            </a:lvl1pPr>
          </a:lstStyle>
          <a:p>
            <a:pPr lvl="0" eaLnBrk="1" hangingPunct="1"/>
            <a:endParaRPr lang="zh-CN" altLang="en-US" dirty="0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A2A96-E392-4BD4-96F4-45C159C7CA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2081A-7E68-44F2-A99E-F075D941C59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A2A96-E392-4BD4-96F4-45C159C7CA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2081A-7E68-44F2-A99E-F075D941C59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目录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12192000" cy="6858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cs typeface="黑体" panose="02010609060101010101" charset="-122"/>
            </a:endParaRPr>
          </a:p>
        </p:txBody>
      </p:sp>
      <p:sp>
        <p:nvSpPr>
          <p:cNvPr id="3" name="矩形 2"/>
          <p:cNvSpPr/>
          <p:nvPr userDrawn="1"/>
        </p:nvSpPr>
        <p:spPr>
          <a:xfrm>
            <a:off x="0" y="6715125"/>
            <a:ext cx="12192000" cy="1428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cs typeface="黑体" panose="02010609060101010101" charset="-122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9" name="图片 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10899775" y="5443538"/>
            <a:ext cx="1292225" cy="14144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0420" name="图片 8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260350" y="114300"/>
            <a:ext cx="546100" cy="5349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0421" name="图片 9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11442700" y="53975"/>
            <a:ext cx="615950" cy="6080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475" y="6350000"/>
            <a:ext cx="2700338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388" y="6350000"/>
            <a:ext cx="3959225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0000"/>
            <a:ext cx="2700338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0" y="635"/>
            <a:ext cx="12192000" cy="6857365"/>
          </a:xfrm>
          <a:prstGeom prst="rect">
            <a:avLst/>
          </a:prstGeom>
          <a:solidFill>
            <a:schemeClr val="accent6">
              <a:lumMod val="20000"/>
              <a:lumOff val="80000"/>
              <a:alpha val="54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黑体" panose="02010609060101010101" charset="-122"/>
            </a:endParaRPr>
          </a:p>
        </p:txBody>
      </p:sp>
      <p:sp>
        <p:nvSpPr>
          <p:cNvPr id="7" name="矩形 6"/>
          <p:cNvSpPr/>
          <p:nvPr userDrawn="1"/>
        </p:nvSpPr>
        <p:spPr>
          <a:xfrm>
            <a:off x="-635" y="4853940"/>
            <a:ext cx="12192635" cy="2004060"/>
          </a:xfrm>
          <a:custGeom>
            <a:avLst/>
            <a:gdLst>
              <a:gd name="connsiteX0" fmla="*/ 0 w 12192000"/>
              <a:gd name="connsiteY0" fmla="*/ 0 h 1943100"/>
              <a:gd name="connsiteX1" fmla="*/ 12192000 w 12192000"/>
              <a:gd name="connsiteY1" fmla="*/ 0 h 1943100"/>
              <a:gd name="connsiteX2" fmla="*/ 12192000 w 12192000"/>
              <a:gd name="connsiteY2" fmla="*/ 1943100 h 1943100"/>
              <a:gd name="connsiteX3" fmla="*/ 0 w 12192000"/>
              <a:gd name="connsiteY3" fmla="*/ 1943100 h 1943100"/>
              <a:gd name="connsiteX4" fmla="*/ 0 w 12192000"/>
              <a:gd name="connsiteY4" fmla="*/ 0 h 1943100"/>
              <a:gd name="connsiteX0-1" fmla="*/ 14515 w 12192000"/>
              <a:gd name="connsiteY0-2" fmla="*/ 0 h 1943100"/>
              <a:gd name="connsiteX1-3" fmla="*/ 12192000 w 12192000"/>
              <a:gd name="connsiteY1-4" fmla="*/ 0 h 1943100"/>
              <a:gd name="connsiteX2-5" fmla="*/ 12192000 w 12192000"/>
              <a:gd name="connsiteY2-6" fmla="*/ 1943100 h 1943100"/>
              <a:gd name="connsiteX3-7" fmla="*/ 0 w 12192000"/>
              <a:gd name="connsiteY3-8" fmla="*/ 1943100 h 1943100"/>
              <a:gd name="connsiteX4-9" fmla="*/ 14515 w 12192000"/>
              <a:gd name="connsiteY4-10" fmla="*/ 0 h 1943100"/>
              <a:gd name="connsiteX0-11" fmla="*/ 14515 w 12192000"/>
              <a:gd name="connsiteY0-12" fmla="*/ 0 h 1943100"/>
              <a:gd name="connsiteX1-13" fmla="*/ 2705100 w 12192000"/>
              <a:gd name="connsiteY1-14" fmla="*/ 0 h 1943100"/>
              <a:gd name="connsiteX2-15" fmla="*/ 12192000 w 12192000"/>
              <a:gd name="connsiteY2-16" fmla="*/ 0 h 1943100"/>
              <a:gd name="connsiteX3-17" fmla="*/ 12192000 w 12192000"/>
              <a:gd name="connsiteY3-18" fmla="*/ 1943100 h 1943100"/>
              <a:gd name="connsiteX4-19" fmla="*/ 0 w 12192000"/>
              <a:gd name="connsiteY4-20" fmla="*/ 1943100 h 1943100"/>
              <a:gd name="connsiteX5" fmla="*/ 14515 w 12192000"/>
              <a:gd name="connsiteY5" fmla="*/ 0 h 1943100"/>
              <a:gd name="connsiteX0-21" fmla="*/ 14515 w 12192000"/>
              <a:gd name="connsiteY0-22" fmla="*/ 0 h 1943100"/>
              <a:gd name="connsiteX1-23" fmla="*/ 2641600 w 12192000"/>
              <a:gd name="connsiteY1-24" fmla="*/ 317500 h 1943100"/>
              <a:gd name="connsiteX2-25" fmla="*/ 12192000 w 12192000"/>
              <a:gd name="connsiteY2-26" fmla="*/ 0 h 1943100"/>
              <a:gd name="connsiteX3-27" fmla="*/ 12192000 w 12192000"/>
              <a:gd name="connsiteY3-28" fmla="*/ 1943100 h 1943100"/>
              <a:gd name="connsiteX4-29" fmla="*/ 0 w 12192000"/>
              <a:gd name="connsiteY4-30" fmla="*/ 1943100 h 1943100"/>
              <a:gd name="connsiteX5-31" fmla="*/ 14515 w 12192000"/>
              <a:gd name="connsiteY5-32" fmla="*/ 0 h 1943100"/>
              <a:gd name="connsiteX0-33" fmla="*/ 14515 w 12192000"/>
              <a:gd name="connsiteY0-34" fmla="*/ 0 h 1943100"/>
              <a:gd name="connsiteX1-35" fmla="*/ 2628900 w 12192000"/>
              <a:gd name="connsiteY1-36" fmla="*/ 63500 h 1943100"/>
              <a:gd name="connsiteX2-37" fmla="*/ 12192000 w 12192000"/>
              <a:gd name="connsiteY2-38" fmla="*/ 0 h 1943100"/>
              <a:gd name="connsiteX3-39" fmla="*/ 12192000 w 12192000"/>
              <a:gd name="connsiteY3-40" fmla="*/ 1943100 h 1943100"/>
              <a:gd name="connsiteX4-41" fmla="*/ 0 w 12192000"/>
              <a:gd name="connsiteY4-42" fmla="*/ 1943100 h 1943100"/>
              <a:gd name="connsiteX5-43" fmla="*/ 14515 w 12192000"/>
              <a:gd name="connsiteY5-44" fmla="*/ 0 h 1943100"/>
              <a:gd name="connsiteX0-45" fmla="*/ 14515 w 12192000"/>
              <a:gd name="connsiteY0-46" fmla="*/ 0 h 1943100"/>
              <a:gd name="connsiteX1-47" fmla="*/ 2628900 w 12192000"/>
              <a:gd name="connsiteY1-48" fmla="*/ 63500 h 1943100"/>
              <a:gd name="connsiteX2-49" fmla="*/ 12192000 w 12192000"/>
              <a:gd name="connsiteY2-50" fmla="*/ 0 h 1943100"/>
              <a:gd name="connsiteX3-51" fmla="*/ 12192000 w 12192000"/>
              <a:gd name="connsiteY3-52" fmla="*/ 1943100 h 1943100"/>
              <a:gd name="connsiteX4-53" fmla="*/ 0 w 12192000"/>
              <a:gd name="connsiteY4-54" fmla="*/ 1943100 h 1943100"/>
              <a:gd name="connsiteX5-55" fmla="*/ 14515 w 12192000"/>
              <a:gd name="connsiteY5-56" fmla="*/ 0 h 1943100"/>
              <a:gd name="connsiteX0-57" fmla="*/ 14515 w 12192000"/>
              <a:gd name="connsiteY0-58" fmla="*/ 0 h 1943100"/>
              <a:gd name="connsiteX1-59" fmla="*/ 2628900 w 12192000"/>
              <a:gd name="connsiteY1-60" fmla="*/ 63500 h 1943100"/>
              <a:gd name="connsiteX2-61" fmla="*/ 9067800 w 12192000"/>
              <a:gd name="connsiteY2-62" fmla="*/ 12700 h 1943100"/>
              <a:gd name="connsiteX3-63" fmla="*/ 12192000 w 12192000"/>
              <a:gd name="connsiteY3-64" fmla="*/ 0 h 1943100"/>
              <a:gd name="connsiteX4-65" fmla="*/ 12192000 w 12192000"/>
              <a:gd name="connsiteY4-66" fmla="*/ 1943100 h 1943100"/>
              <a:gd name="connsiteX5-67" fmla="*/ 0 w 12192000"/>
              <a:gd name="connsiteY5-68" fmla="*/ 1943100 h 1943100"/>
              <a:gd name="connsiteX6" fmla="*/ 14515 w 12192000"/>
              <a:gd name="connsiteY6" fmla="*/ 0 h 1943100"/>
              <a:gd name="connsiteX0-69" fmla="*/ 14515 w 12192000"/>
              <a:gd name="connsiteY0-70" fmla="*/ 0 h 1943100"/>
              <a:gd name="connsiteX1-71" fmla="*/ 2628900 w 12192000"/>
              <a:gd name="connsiteY1-72" fmla="*/ 63500 h 1943100"/>
              <a:gd name="connsiteX2-73" fmla="*/ 9067800 w 12192000"/>
              <a:gd name="connsiteY2-74" fmla="*/ 12700 h 1943100"/>
              <a:gd name="connsiteX3-75" fmla="*/ 12192000 w 12192000"/>
              <a:gd name="connsiteY3-76" fmla="*/ 0 h 1943100"/>
              <a:gd name="connsiteX4-77" fmla="*/ 12192000 w 12192000"/>
              <a:gd name="connsiteY4-78" fmla="*/ 1943100 h 1943100"/>
              <a:gd name="connsiteX5-79" fmla="*/ 0 w 12192000"/>
              <a:gd name="connsiteY5-80" fmla="*/ 1943100 h 1943100"/>
              <a:gd name="connsiteX6-81" fmla="*/ 14515 w 12192000"/>
              <a:gd name="connsiteY6-82" fmla="*/ 0 h 1943100"/>
              <a:gd name="connsiteX0-83" fmla="*/ 14515 w 12192000"/>
              <a:gd name="connsiteY0-84" fmla="*/ 0 h 1943100"/>
              <a:gd name="connsiteX1-85" fmla="*/ 2628900 w 12192000"/>
              <a:gd name="connsiteY1-86" fmla="*/ 63500 h 1943100"/>
              <a:gd name="connsiteX2-87" fmla="*/ 9077325 w 12192000"/>
              <a:gd name="connsiteY2-88" fmla="*/ 69850 h 1943100"/>
              <a:gd name="connsiteX3-89" fmla="*/ 12192000 w 12192000"/>
              <a:gd name="connsiteY3-90" fmla="*/ 0 h 1943100"/>
              <a:gd name="connsiteX4-91" fmla="*/ 12192000 w 12192000"/>
              <a:gd name="connsiteY4-92" fmla="*/ 1943100 h 1943100"/>
              <a:gd name="connsiteX5-93" fmla="*/ 0 w 12192000"/>
              <a:gd name="connsiteY5-94" fmla="*/ 1943100 h 1943100"/>
              <a:gd name="connsiteX6-95" fmla="*/ 14515 w 12192000"/>
              <a:gd name="connsiteY6-96" fmla="*/ 0 h 19431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31" y="connsiteY5-32"/>
              </a:cxn>
              <a:cxn ang="0">
                <a:pos x="connsiteX6-81" y="connsiteY6-82"/>
              </a:cxn>
            </a:cxnLst>
            <a:rect l="l" t="t" r="r" b="b"/>
            <a:pathLst>
              <a:path w="12192000" h="1943100">
                <a:moveTo>
                  <a:pt x="14515" y="0"/>
                </a:moveTo>
                <a:cubicBezTo>
                  <a:pt x="885977" y="21167"/>
                  <a:pt x="1300238" y="385233"/>
                  <a:pt x="2628900" y="63500"/>
                </a:cubicBezTo>
                <a:lnTo>
                  <a:pt x="9077325" y="69850"/>
                </a:lnTo>
                <a:cubicBezTo>
                  <a:pt x="11198225" y="764117"/>
                  <a:pt x="11150600" y="4233"/>
                  <a:pt x="12192000" y="0"/>
                </a:cubicBezTo>
                <a:lnTo>
                  <a:pt x="12192000" y="1943100"/>
                </a:lnTo>
                <a:lnTo>
                  <a:pt x="0" y="1943100"/>
                </a:lnTo>
                <a:lnTo>
                  <a:pt x="14515" y="0"/>
                </a:lnTo>
                <a:close/>
              </a:path>
            </a:pathLst>
          </a:custGeom>
          <a:solidFill>
            <a:srgbClr val="EB6877"/>
          </a:solidFill>
          <a:ln w="38100">
            <a:noFill/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黑体" panose="02010609060101010101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065"/>
          <a:stretch>
            <a:fillRect/>
          </a:stretch>
        </p:blipFill>
        <p:spPr>
          <a:xfrm>
            <a:off x="2893783" y="3982065"/>
            <a:ext cx="6371303" cy="287593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-2" y="4259488"/>
            <a:ext cx="3810001" cy="259851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3325" y="-1"/>
            <a:ext cx="4638676" cy="3163688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>
          <a:xfrm>
            <a:off x="0" y="635"/>
            <a:ext cx="12192000" cy="6857365"/>
          </a:xfrm>
          <a:prstGeom prst="rect">
            <a:avLst/>
          </a:prstGeom>
          <a:solidFill>
            <a:schemeClr val="accent5">
              <a:lumMod val="40000"/>
              <a:lumOff val="60000"/>
              <a:alpha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黑体" panose="02010609060101010101" charset="-122"/>
            </a:endParaRPr>
          </a:p>
        </p:txBody>
      </p:sp>
      <p:sp>
        <p:nvSpPr>
          <p:cNvPr id="19" name="Freeform 244"/>
          <p:cNvSpPr/>
          <p:nvPr userDrawn="1"/>
        </p:nvSpPr>
        <p:spPr bwMode="auto">
          <a:xfrm flipH="1" flipV="1">
            <a:off x="10700124" y="1209674"/>
            <a:ext cx="415549" cy="428625"/>
          </a:xfrm>
          <a:custGeom>
            <a:avLst/>
            <a:gdLst>
              <a:gd name="T0" fmla="*/ 806 w 806"/>
              <a:gd name="T1" fmla="*/ 555 h 809"/>
              <a:gd name="T2" fmla="*/ 555 w 806"/>
              <a:gd name="T3" fmla="*/ 555 h 809"/>
              <a:gd name="T4" fmla="*/ 555 w 806"/>
              <a:gd name="T5" fmla="*/ 809 h 809"/>
              <a:gd name="T6" fmla="*/ 251 w 806"/>
              <a:gd name="T7" fmla="*/ 809 h 809"/>
              <a:gd name="T8" fmla="*/ 251 w 806"/>
              <a:gd name="T9" fmla="*/ 555 h 809"/>
              <a:gd name="T10" fmla="*/ 0 w 806"/>
              <a:gd name="T11" fmla="*/ 555 h 809"/>
              <a:gd name="T12" fmla="*/ 0 w 806"/>
              <a:gd name="T13" fmla="*/ 254 h 809"/>
              <a:gd name="T14" fmla="*/ 251 w 806"/>
              <a:gd name="T15" fmla="*/ 254 h 809"/>
              <a:gd name="T16" fmla="*/ 251 w 806"/>
              <a:gd name="T17" fmla="*/ 0 h 809"/>
              <a:gd name="T18" fmla="*/ 555 w 806"/>
              <a:gd name="T19" fmla="*/ 0 h 809"/>
              <a:gd name="T20" fmla="*/ 555 w 806"/>
              <a:gd name="T21" fmla="*/ 254 h 809"/>
              <a:gd name="T22" fmla="*/ 806 w 806"/>
              <a:gd name="T23" fmla="*/ 254 h 809"/>
              <a:gd name="T24" fmla="*/ 806 w 806"/>
              <a:gd name="T25" fmla="*/ 555 h 8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06" h="809">
                <a:moveTo>
                  <a:pt x="806" y="555"/>
                </a:moveTo>
                <a:lnTo>
                  <a:pt x="555" y="555"/>
                </a:lnTo>
                <a:lnTo>
                  <a:pt x="555" y="809"/>
                </a:lnTo>
                <a:lnTo>
                  <a:pt x="251" y="809"/>
                </a:lnTo>
                <a:lnTo>
                  <a:pt x="251" y="555"/>
                </a:lnTo>
                <a:lnTo>
                  <a:pt x="0" y="555"/>
                </a:lnTo>
                <a:lnTo>
                  <a:pt x="0" y="254"/>
                </a:lnTo>
                <a:lnTo>
                  <a:pt x="251" y="254"/>
                </a:lnTo>
                <a:lnTo>
                  <a:pt x="251" y="0"/>
                </a:lnTo>
                <a:lnTo>
                  <a:pt x="555" y="0"/>
                </a:lnTo>
                <a:lnTo>
                  <a:pt x="555" y="254"/>
                </a:lnTo>
                <a:lnTo>
                  <a:pt x="806" y="254"/>
                </a:lnTo>
                <a:lnTo>
                  <a:pt x="806" y="555"/>
                </a:lnTo>
                <a:close/>
              </a:path>
            </a:pathLst>
          </a:custGeom>
          <a:solidFill>
            <a:srgbClr val="0F365E"/>
          </a:solidFill>
          <a:ln>
            <a:solidFill>
              <a:srgbClr val="0F365E"/>
            </a:solidFill>
          </a:ln>
        </p:spPr>
        <p:txBody>
          <a:bodyPr/>
          <a:lstStyle/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b="0" kern="0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黑体" panose="02010609060101010101" charset="-122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647" r="71389" b="42089"/>
          <a:stretch>
            <a:fillRect/>
          </a:stretch>
        </p:blipFill>
        <p:spPr>
          <a:xfrm>
            <a:off x="0" y="473204"/>
            <a:ext cx="2251881" cy="3219120"/>
          </a:xfrm>
          <a:prstGeom prst="rect">
            <a:avLst/>
          </a:prstGeom>
        </p:spPr>
      </p:pic>
      <p:sp>
        <p:nvSpPr>
          <p:cNvPr id="10" name="矩形 9"/>
          <p:cNvSpPr/>
          <p:nvPr userDrawn="1"/>
        </p:nvSpPr>
        <p:spPr>
          <a:xfrm>
            <a:off x="313055" y="365125"/>
            <a:ext cx="11566525" cy="6127750"/>
          </a:xfrm>
          <a:prstGeom prst="rect">
            <a:avLst/>
          </a:prstGeom>
          <a:noFill/>
          <a:ln w="28575" cmpd="sng">
            <a:solidFill>
              <a:schemeClr val="accent6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黑体" panose="02010609060101010101" charset="-122"/>
            </a:endParaRPr>
          </a:p>
        </p:txBody>
      </p:sp>
      <p:sp>
        <p:nvSpPr>
          <p:cNvPr id="11" name="矩形 10"/>
          <p:cNvSpPr/>
          <p:nvPr userDrawn="1"/>
        </p:nvSpPr>
        <p:spPr>
          <a:xfrm>
            <a:off x="0" y="635"/>
            <a:ext cx="12192000" cy="6857365"/>
          </a:xfrm>
          <a:prstGeom prst="rect">
            <a:avLst/>
          </a:prstGeom>
          <a:solidFill>
            <a:schemeClr val="accent5">
              <a:lumMod val="40000"/>
              <a:lumOff val="60000"/>
              <a:alpha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黑体" panose="02010609060101010101" charset="-122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 userDrawn="1"/>
        </p:nvSpPr>
        <p:spPr>
          <a:xfrm>
            <a:off x="0" y="0"/>
            <a:ext cx="12191999" cy="5724525"/>
          </a:xfrm>
          <a:prstGeom prst="rect">
            <a:avLst/>
          </a:prstGeom>
          <a:solidFill>
            <a:schemeClr val="accent5">
              <a:lumMod val="40000"/>
              <a:lumOff val="60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黑体" panose="02010609060101010101" charset="-122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0" y="5724525"/>
            <a:ext cx="12191999" cy="1133475"/>
          </a:xfrm>
          <a:prstGeom prst="rect">
            <a:avLst/>
          </a:prstGeom>
          <a:solidFill>
            <a:srgbClr val="53A6AB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黑体" panose="02010609060101010101" charset="-122"/>
            </a:endParaRPr>
          </a:p>
        </p:txBody>
      </p:sp>
      <p:sp>
        <p:nvSpPr>
          <p:cNvPr id="9" name="文本框 8"/>
          <p:cNvSpPr txBox="1"/>
          <p:nvPr userDrawn="1"/>
        </p:nvSpPr>
        <p:spPr>
          <a:xfrm rot="16200000">
            <a:off x="-1372837" y="4149655"/>
            <a:ext cx="378333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&lt;&lt;&lt;&lt;&lt;&lt;&lt;&lt;&lt;&lt;&lt;&lt;&lt;&lt;&lt;&lt;&lt;&lt;&lt;&lt;&lt;&lt;&lt;&lt;&lt;&lt;&lt;&lt;&lt;&lt;&lt;&lt;&lt;&lt;&lt;</a:t>
            </a:r>
            <a:endParaRPr lang="en-US" altLang="zh-CN" sz="1600" b="1" dirty="0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22" name="文本框 21"/>
          <p:cNvSpPr txBox="1"/>
          <p:nvPr userDrawn="1"/>
        </p:nvSpPr>
        <p:spPr>
          <a:xfrm>
            <a:off x="328226" y="71101"/>
            <a:ext cx="378333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&lt;&lt;&lt;&lt;&lt;&lt;&lt;&lt;&lt;&lt;&lt;&lt;&lt;&lt;&lt;&lt;&lt;&lt;&lt;&lt;&lt;&lt;&lt;&lt;&lt;&lt;&lt;&lt;&lt;&lt;&lt;&lt;&lt;&lt;&lt;</a:t>
            </a:r>
            <a:endParaRPr lang="en-US" altLang="zh-CN" sz="1600" b="1" dirty="0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cxnSp>
        <p:nvCxnSpPr>
          <p:cNvPr id="13" name="直接连接符 12"/>
          <p:cNvCxnSpPr>
            <a:stCxn id="22" idx="3"/>
          </p:cNvCxnSpPr>
          <p:nvPr userDrawn="1"/>
        </p:nvCxnSpPr>
        <p:spPr>
          <a:xfrm>
            <a:off x="4111353" y="240081"/>
            <a:ext cx="561557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 userDrawn="1"/>
        </p:nvCxnSpPr>
        <p:spPr>
          <a:xfrm flipV="1">
            <a:off x="619135" y="6597702"/>
            <a:ext cx="11344264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 userDrawn="1"/>
        </p:nvCxnSpPr>
        <p:spPr>
          <a:xfrm>
            <a:off x="11963400" y="209600"/>
            <a:ext cx="0" cy="638810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/>
          <p:cNvSpPr/>
          <p:nvPr userDrawn="1"/>
        </p:nvSpPr>
        <p:spPr>
          <a:xfrm>
            <a:off x="256277" y="1911768"/>
            <a:ext cx="11618616" cy="36066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365">
              <a:solidFill>
                <a:schemeClr val="tx1">
                  <a:lumMod val="75000"/>
                  <a:lumOff val="25000"/>
                </a:schemeClr>
              </a:solidFill>
              <a:cs typeface="黑体" panose="02010609060101010101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黑体" panose="02010609060101010101" charset="-122"/>
          <a:ea typeface="黑体" panose="02010609060101010101" charset="-122"/>
          <a:cs typeface="黑体" panose="02010609060101010101" charset="-122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黑体" panose="02010609060101010101" charset="-122"/>
          <a:ea typeface="黑体" panose="02010609060101010101" charset="-122"/>
          <a:cs typeface="黑体" panose="02010609060101010101" charset="-122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黑体" panose="02010609060101010101" charset="-122"/>
          <a:ea typeface="黑体" panose="02010609060101010101" charset="-122"/>
          <a:cs typeface="黑体" panose="02010609060101010101" charset="-122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黑体" panose="02010609060101010101" charset="-122"/>
          <a:ea typeface="黑体" panose="02010609060101010101" charset="-122"/>
          <a:cs typeface="黑体" panose="02010609060101010101" charset="-122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黑体" panose="02010609060101010101" charset="-122"/>
          <a:ea typeface="黑体" panose="02010609060101010101" charset="-122"/>
          <a:cs typeface="黑体" panose="02010609060101010101" charset="-122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黑体" panose="02010609060101010101" charset="-122"/>
          <a:ea typeface="黑体" panose="02010609060101010101" charset="-122"/>
          <a:cs typeface="黑体" panose="02010609060101010101" charset="-122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defRPr>
            </a:lvl1pPr>
          </a:lstStyle>
          <a:p>
            <a:fld id="{2F2A2A96-E392-4BD4-96F4-45C159C7CA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defRPr>
            </a:lvl1pPr>
          </a:lstStyle>
          <a:p>
            <a:fld id="{6E02081A-7E68-44F2-A99E-F075D941C59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黑体" panose="02010609060101010101" charset="-122"/>
          <a:ea typeface="黑体" panose="02010609060101010101" charset="-122"/>
          <a:cs typeface="黑体" panose="02010609060101010101" charset="-122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黑体" panose="02010609060101010101" charset="-122"/>
          <a:ea typeface="黑体" panose="02010609060101010101" charset="-122"/>
          <a:cs typeface="黑体" panose="02010609060101010101" charset="-122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黑体" panose="02010609060101010101" charset="-122"/>
          <a:ea typeface="黑体" panose="02010609060101010101" charset="-122"/>
          <a:cs typeface="黑体" panose="02010609060101010101" charset="-122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黑体" panose="02010609060101010101" charset="-122"/>
          <a:ea typeface="黑体" panose="02010609060101010101" charset="-122"/>
          <a:cs typeface="黑体" panose="02010609060101010101" charset="-122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黑体" panose="02010609060101010101" charset="-122"/>
          <a:ea typeface="黑体" panose="02010609060101010101" charset="-122"/>
          <a:cs typeface="黑体" panose="02010609060101010101" charset="-122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黑体" panose="02010609060101010101" charset="-122"/>
          <a:ea typeface="黑体" panose="02010609060101010101" charset="-122"/>
          <a:cs typeface="黑体" panose="02010609060101010101" charset="-122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16.png"/><Relationship Id="rId2" Type="http://schemas.openxmlformats.org/officeDocument/2006/relationships/tags" Target="../tags/tag12.xml"/><Relationship Id="rId1" Type="http://schemas.openxmlformats.org/officeDocument/2006/relationships/tags" Target="../tags/tag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tags" Target="../tags/tag14.xml"/><Relationship Id="rId1" Type="http://schemas.openxmlformats.org/officeDocument/2006/relationships/tags" Target="../tags/tag13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17.png"/><Relationship Id="rId2" Type="http://schemas.openxmlformats.org/officeDocument/2006/relationships/tags" Target="../tags/tag16.xml"/><Relationship Id="rId1" Type="http://schemas.openxmlformats.org/officeDocument/2006/relationships/tags" Target="../tags/tag15.xml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4.xml"/><Relationship Id="rId4" Type="http://schemas.openxmlformats.org/officeDocument/2006/relationships/image" Target="../media/image19.png"/><Relationship Id="rId3" Type="http://schemas.openxmlformats.org/officeDocument/2006/relationships/image" Target="../media/image18.png"/><Relationship Id="rId2" Type="http://schemas.openxmlformats.org/officeDocument/2006/relationships/tags" Target="../tags/tag18.xml"/><Relationship Id="rId1" Type="http://schemas.openxmlformats.org/officeDocument/2006/relationships/tags" Target="../tags/tag17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20.png"/><Relationship Id="rId2" Type="http://schemas.openxmlformats.org/officeDocument/2006/relationships/tags" Target="../tags/tag20.xml"/><Relationship Id="rId1" Type="http://schemas.openxmlformats.org/officeDocument/2006/relationships/tags" Target="../tags/tag19.xml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21.png"/><Relationship Id="rId2" Type="http://schemas.openxmlformats.org/officeDocument/2006/relationships/tags" Target="../tags/tag22.xml"/><Relationship Id="rId1" Type="http://schemas.openxmlformats.org/officeDocument/2006/relationships/tags" Target="../tags/tag21.xml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22.png"/><Relationship Id="rId2" Type="http://schemas.openxmlformats.org/officeDocument/2006/relationships/tags" Target="../tags/tag24.xml"/><Relationship Id="rId1" Type="http://schemas.openxmlformats.org/officeDocument/2006/relationships/tags" Target="../tags/tag23.xml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23.png"/><Relationship Id="rId2" Type="http://schemas.openxmlformats.org/officeDocument/2006/relationships/tags" Target="../tags/tag26.xml"/><Relationship Id="rId1" Type="http://schemas.openxmlformats.org/officeDocument/2006/relationships/tags" Target="../tags/tag25.xml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24.png"/><Relationship Id="rId2" Type="http://schemas.openxmlformats.org/officeDocument/2006/relationships/tags" Target="../tags/tag28.xml"/><Relationship Id="rId1" Type="http://schemas.openxmlformats.org/officeDocument/2006/relationships/tags" Target="../tags/tag2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tags" Target="../tags/tag30.xml"/><Relationship Id="rId1" Type="http://schemas.openxmlformats.org/officeDocument/2006/relationships/tags" Target="../tags/tag2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9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tags" Target="../tags/tag32.xml"/><Relationship Id="rId1" Type="http://schemas.openxmlformats.org/officeDocument/2006/relationships/tags" Target="../tags/tag3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tags" Target="../tags/tag34.xml"/><Relationship Id="rId1" Type="http://schemas.openxmlformats.org/officeDocument/2006/relationships/tags" Target="../tags/tag3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tags" Target="../tags/tag36.xml"/><Relationship Id="rId1" Type="http://schemas.openxmlformats.org/officeDocument/2006/relationships/tags" Target="../tags/tag3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0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11.png"/><Relationship Id="rId2" Type="http://schemas.openxmlformats.org/officeDocument/2006/relationships/tags" Target="../tags/tag6.xml"/><Relationship Id="rId1" Type="http://schemas.openxmlformats.org/officeDocument/2006/relationships/tags" Target="../tags/tag5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12.png"/><Relationship Id="rId2" Type="http://schemas.openxmlformats.org/officeDocument/2006/relationships/tags" Target="../tags/tag8.xml"/><Relationship Id="rId1" Type="http://schemas.openxmlformats.org/officeDocument/2006/relationships/tags" Target="../tags/tag7.xml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4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tags" Target="../tags/tag10.xml"/><Relationship Id="rId1" Type="http://schemas.openxmlformats.org/officeDocument/2006/relationships/tags" Target="../tags/tag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2162175" y="1555750"/>
            <a:ext cx="6278880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72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护理学基础</a:t>
            </a:r>
            <a:endParaRPr lang="zh-CN" altLang="en-US" sz="4000" b="1" dirty="0">
              <a:solidFill>
                <a:schemeClr val="bg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3898265" y="3695164"/>
            <a:ext cx="2689860" cy="566420"/>
            <a:chOff x="8046" y="6890"/>
            <a:chExt cx="3107" cy="892"/>
          </a:xfrm>
        </p:grpSpPr>
        <p:sp>
          <p:nvSpPr>
            <p:cNvPr id="4" name="圆角矩形 3"/>
            <p:cNvSpPr/>
            <p:nvPr/>
          </p:nvSpPr>
          <p:spPr>
            <a:xfrm>
              <a:off x="8046" y="6890"/>
              <a:ext cx="3107" cy="892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黑体" panose="02010609060101010101" charset="-122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8124" y="7004"/>
              <a:ext cx="2951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>
                  <a:solidFill>
                    <a:schemeClr val="bg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北京出版社</a:t>
              </a:r>
              <a:endParaRPr lang="zh-CN" altLang="en-US" sz="240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剪去对角 3"/>
          <p:cNvSpPr/>
          <p:nvPr>
            <p:custDataLst>
              <p:tags r:id="rId1"/>
            </p:custDataLst>
          </p:nvPr>
        </p:nvSpPr>
        <p:spPr>
          <a:xfrm>
            <a:off x="661194" y="1715770"/>
            <a:ext cx="10870565" cy="4257675"/>
          </a:xfrm>
          <a:prstGeom prst="snip2DiagRect">
            <a:avLst>
              <a:gd name="adj1" fmla="val 0"/>
              <a:gd name="adj2" fmla="val 4623"/>
            </a:avLst>
          </a:prstGeom>
          <a:noFill/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隶书" panose="02010509060101010101" pitchFamily="49" charset="-122"/>
              <a:ea typeface="隶书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23" name="Title 6"/>
          <p:cNvSpPr txBox="1"/>
          <p:nvPr>
            <p:custDataLst>
              <p:tags r:id="rId2"/>
            </p:custDataLst>
          </p:nvPr>
        </p:nvSpPr>
        <p:spPr>
          <a:xfrm>
            <a:off x="231407" y="97384"/>
            <a:ext cx="2570480" cy="502920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non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sz="2800" b="1" spc="388" dirty="0" smtClean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三、常用卧位</a:t>
            </a:r>
            <a:endParaRPr sz="2800" b="1" spc="388" dirty="0" smtClean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06780" y="1929130"/>
            <a:ext cx="7600315" cy="3830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b="1" dirty="0">
                <a:solidFill>
                  <a:srgbClr val="2E75B6"/>
                </a:solidFill>
                <a:latin typeface="微软雅黑" panose="020B0503020204020204" charset="-122"/>
                <a:ea typeface="微软雅黑" panose="020B0503020204020204" charset="-122"/>
              </a:rPr>
              <a:t>（二）侧卧位</a:t>
            </a:r>
            <a:endParaRPr lang="zh-CN" altLang="en-US" b="1" dirty="0">
              <a:solidFill>
                <a:srgbClr val="2E75B6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457200" algn="just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1. 适应证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  <a:p>
            <a:pPr indent="457200" algn="just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（1）灌肠、肛门检查及配合胃镜、肠镜检查等。（2）臀部肌内注射。（3）预防压疮。侧卧、平卧交替使用，可防止身体局部受压，避免压疮的发生。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  <a:p>
            <a:pPr indent="457200" algn="just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2. 要求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  <a:p>
            <a:pPr indent="457200" algn="just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　患者侧卧，两臂屈肘，一手放在枕旁，一手放在胸前，下腿伸直，上腿弯曲，必要时在两膝之间、胸腹部、背部放置软枕，以扩大支撑面，增进舒适和安全（图 5-4）。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45855" y="3362325"/>
            <a:ext cx="2562225" cy="16478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randomBar dir="vert"/>
      </p:transition>
    </mc:Choice>
    <mc:Fallback>
      <p:transition spd="slow">
        <p:randomBar dir="vert"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剪去对角 3"/>
          <p:cNvSpPr/>
          <p:nvPr>
            <p:custDataLst>
              <p:tags r:id="rId1"/>
            </p:custDataLst>
          </p:nvPr>
        </p:nvSpPr>
        <p:spPr>
          <a:xfrm>
            <a:off x="661194" y="1715770"/>
            <a:ext cx="10870565" cy="4257675"/>
          </a:xfrm>
          <a:prstGeom prst="snip2DiagRect">
            <a:avLst>
              <a:gd name="adj1" fmla="val 0"/>
              <a:gd name="adj2" fmla="val 4623"/>
            </a:avLst>
          </a:prstGeom>
          <a:noFill/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隶书" panose="02010509060101010101" pitchFamily="49" charset="-122"/>
              <a:ea typeface="隶书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23" name="Title 6"/>
          <p:cNvSpPr txBox="1"/>
          <p:nvPr>
            <p:custDataLst>
              <p:tags r:id="rId2"/>
            </p:custDataLst>
          </p:nvPr>
        </p:nvSpPr>
        <p:spPr>
          <a:xfrm>
            <a:off x="231407" y="97384"/>
            <a:ext cx="2570480" cy="502920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non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sz="2800" b="1" spc="388" dirty="0" smtClean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三、常用卧位</a:t>
            </a:r>
            <a:endParaRPr sz="2800" b="1" spc="388" dirty="0" smtClean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50290" y="2136775"/>
            <a:ext cx="9813925" cy="3415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b="1" dirty="0">
                <a:solidFill>
                  <a:srgbClr val="2E75B6"/>
                </a:solidFill>
                <a:latin typeface="微软雅黑" panose="020B0503020204020204" charset="-122"/>
                <a:ea typeface="微软雅黑" panose="020B0503020204020204" charset="-122"/>
              </a:rPr>
              <a:t>（三）半坐卧位</a:t>
            </a:r>
            <a:endParaRPr lang="zh-CN" altLang="en-US" b="1" dirty="0">
              <a:solidFill>
                <a:srgbClr val="2E75B6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457200" algn="just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1. 适应证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  <a:p>
            <a:pPr indent="457200" algn="just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（1）某些面颈部手术后的患者，采取半坐卧位可减少局部出血。（2）心肺疾患引起呼吸困难的患者，采取半坐卧位，由于重力作用，使膈肌下降，胸腔容积扩大，同时腹腔内脏器对心肺的压迫减轻，肺活量增加；另一方面，半坐卧位可使部分血液滞留在下肢和盆腔，回心血量减少，心肺负担减轻，改善呼吸困难。（3）胸、腹、盆腔手术后或有炎症的患者，采取半坐卧位，可使腹腔渗出液流入盆腔，因盆腔腹膜吸收性差，抗炎性强，这样可以限制炎症扩散和毒素吸收的作用，减轻中毒反应，还可以防止形成致命的膈下脓肿。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randomBar dir="vert"/>
      </p:transition>
    </mc:Choice>
    <mc:Fallback>
      <p:transition spd="slow">
        <p:randomBar dir="vert"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剪去对角 3"/>
          <p:cNvSpPr/>
          <p:nvPr>
            <p:custDataLst>
              <p:tags r:id="rId1"/>
            </p:custDataLst>
          </p:nvPr>
        </p:nvSpPr>
        <p:spPr>
          <a:xfrm>
            <a:off x="661194" y="1715770"/>
            <a:ext cx="10870565" cy="4257675"/>
          </a:xfrm>
          <a:prstGeom prst="snip2DiagRect">
            <a:avLst>
              <a:gd name="adj1" fmla="val 0"/>
              <a:gd name="adj2" fmla="val 4623"/>
            </a:avLst>
          </a:prstGeom>
          <a:noFill/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隶书" panose="02010509060101010101" pitchFamily="49" charset="-122"/>
              <a:ea typeface="隶书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23" name="Title 6"/>
          <p:cNvSpPr txBox="1"/>
          <p:nvPr>
            <p:custDataLst>
              <p:tags r:id="rId2"/>
            </p:custDataLst>
          </p:nvPr>
        </p:nvSpPr>
        <p:spPr>
          <a:xfrm>
            <a:off x="231407" y="97384"/>
            <a:ext cx="2570480" cy="502920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non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sz="2800" b="1" spc="388" dirty="0" smtClean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三、常用卧位</a:t>
            </a:r>
            <a:endParaRPr sz="2800" b="1" spc="388" dirty="0" smtClean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50290" y="2136775"/>
            <a:ext cx="7283450" cy="3415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（4）腹部手术后的患者，采取半坐卧位，可减轻腹部切口处的张力，缓解疼痛，促进舒适，有利于伤口的愈合。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  <a:p>
            <a:pPr indent="457200" algn="just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（5）疾病恢复期体质虚弱的患者，使其逐渐适应体位的改变，有利于向站立过渡。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  <a:p>
            <a:pPr indent="457200" algn="just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2. 要求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  <a:p>
            <a:pPr indent="457200" algn="just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（1）摇床：患者仰卧，先摇起床头支架 30°～ 50°，再摇起膝下支架适当，防止患者下滑。必要时，床尾可置一软枕，垫于患者的脚下，促进舒适。放平时先放平床尾支架，再放平床头支架（图 5-5）。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68080" y="3192145"/>
            <a:ext cx="2476500" cy="15906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randomBar dir="vert"/>
      </p:transition>
    </mc:Choice>
    <mc:Fallback>
      <p:transition spd="slow">
        <p:randomBar dir="vert"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剪去对角 3"/>
          <p:cNvSpPr/>
          <p:nvPr>
            <p:custDataLst>
              <p:tags r:id="rId1"/>
            </p:custDataLst>
          </p:nvPr>
        </p:nvSpPr>
        <p:spPr>
          <a:xfrm>
            <a:off x="661194" y="1715770"/>
            <a:ext cx="10870565" cy="4257675"/>
          </a:xfrm>
          <a:prstGeom prst="snip2DiagRect">
            <a:avLst>
              <a:gd name="adj1" fmla="val 0"/>
              <a:gd name="adj2" fmla="val 4623"/>
            </a:avLst>
          </a:prstGeom>
          <a:noFill/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隶书" panose="02010509060101010101" pitchFamily="49" charset="-122"/>
              <a:ea typeface="隶书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23" name="Title 6"/>
          <p:cNvSpPr txBox="1"/>
          <p:nvPr>
            <p:custDataLst>
              <p:tags r:id="rId2"/>
            </p:custDataLst>
          </p:nvPr>
        </p:nvSpPr>
        <p:spPr>
          <a:xfrm>
            <a:off x="231407" y="97384"/>
            <a:ext cx="2570480" cy="502920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non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sz="2800" b="1" spc="388" dirty="0" smtClean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三、常用卧位</a:t>
            </a:r>
            <a:endParaRPr sz="2800" b="1" spc="388" dirty="0" smtClean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82980" y="1929130"/>
            <a:ext cx="7283450" cy="3830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（2）靠背架：将患者上半身抬高，在床褥下放一靠背架，下肢屈膝，用中单包裹膝枕垫于膝下，中单两端的带子固定于床缘，以防患者下滑，床尾足底放一软枕，其他同摇床（图 5-6）。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  <a:p>
            <a:pPr indent="457200" algn="just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b="1" dirty="0">
                <a:solidFill>
                  <a:srgbClr val="2E75B6"/>
                </a:solidFill>
                <a:latin typeface="微软雅黑" panose="020B0503020204020204" charset="-122"/>
                <a:ea typeface="微软雅黑" panose="020B0503020204020204" charset="-122"/>
              </a:rPr>
              <a:t>（四）端坐位</a:t>
            </a:r>
            <a:endParaRPr lang="zh-CN" altLang="en-US" b="1" dirty="0">
              <a:solidFill>
                <a:srgbClr val="2E75B6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457200" algn="just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1. 适应证　心力衰竭、心包积液、支气管哮喘发作时的患者，患者由于呼吸极度困难被迫日夜端坐。2. 要求　扶患者坐起，身体稍向前倾，用床头支架或靠背架将床头抬高70°～ 80°，膝下支架抬高 15°～ 20°，床上放一跨床小桌，桌上放一软枕，患者可伏桌休息（图 5-7）。必要时加床档，保证患者安全。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92540" y="2021205"/>
            <a:ext cx="2343150" cy="191452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77580" y="4150360"/>
            <a:ext cx="2743200" cy="16097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randomBar dir="vert"/>
      </p:transition>
    </mc:Choice>
    <mc:Fallback>
      <p:transition spd="slow">
        <p:randomBar dir="vert"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剪去对角 3"/>
          <p:cNvSpPr/>
          <p:nvPr>
            <p:custDataLst>
              <p:tags r:id="rId1"/>
            </p:custDataLst>
          </p:nvPr>
        </p:nvSpPr>
        <p:spPr>
          <a:xfrm>
            <a:off x="661194" y="1715770"/>
            <a:ext cx="10870565" cy="4257675"/>
          </a:xfrm>
          <a:prstGeom prst="snip2DiagRect">
            <a:avLst>
              <a:gd name="adj1" fmla="val 0"/>
              <a:gd name="adj2" fmla="val 4623"/>
            </a:avLst>
          </a:prstGeom>
          <a:noFill/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隶书" panose="02010509060101010101" pitchFamily="49" charset="-122"/>
              <a:ea typeface="隶书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23" name="Title 6"/>
          <p:cNvSpPr txBox="1"/>
          <p:nvPr>
            <p:custDataLst>
              <p:tags r:id="rId2"/>
            </p:custDataLst>
          </p:nvPr>
        </p:nvSpPr>
        <p:spPr>
          <a:xfrm>
            <a:off x="231407" y="97384"/>
            <a:ext cx="2570480" cy="502920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non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sz="2800" b="1" spc="388" dirty="0" smtClean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三、常用卧位</a:t>
            </a:r>
            <a:endParaRPr sz="2800" b="1" spc="388" dirty="0" smtClean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73455" y="2136775"/>
            <a:ext cx="6401435" cy="3415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b="1" dirty="0">
                <a:solidFill>
                  <a:srgbClr val="2E75B6"/>
                </a:solidFill>
                <a:latin typeface="微软雅黑" panose="020B0503020204020204" charset="-122"/>
                <a:ea typeface="微软雅黑" panose="020B0503020204020204" charset="-122"/>
              </a:rPr>
              <a:t>（五）俯卧位</a:t>
            </a:r>
            <a:endParaRPr lang="zh-CN" altLang="en-US" b="1" dirty="0">
              <a:solidFill>
                <a:srgbClr val="2E75B6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457200" algn="just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1. 适应证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  <a:p>
            <a:pPr indent="457200" algn="just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（1）腰背部的检查，或配合胰、胆管造影检查。（2）脊椎手术后或腰、背、臀部有伤口、不能平卧或侧卧的患者。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  <a:p>
            <a:pPr indent="457200" algn="just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（3）胃肠胀气所致腹痛，俯卧位时，腹腔容积增大，可用于缓解胃肠胀气所致的腹痛。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  <a:p>
            <a:pPr indent="457200" algn="just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2. 要求　患者俯卧，头偏向一侧，两臂屈曲放于头的两侧，两腿伸直，胸下、髋部及踝部各放一软枕（图 5-8）。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55305" y="3223260"/>
            <a:ext cx="2781300" cy="17335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randomBar dir="vert"/>
      </p:transition>
    </mc:Choice>
    <mc:Fallback>
      <p:transition spd="slow">
        <p:randomBar dir="vert"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剪去对角 3"/>
          <p:cNvSpPr/>
          <p:nvPr>
            <p:custDataLst>
              <p:tags r:id="rId1"/>
            </p:custDataLst>
          </p:nvPr>
        </p:nvSpPr>
        <p:spPr>
          <a:xfrm>
            <a:off x="661194" y="1715770"/>
            <a:ext cx="10870565" cy="4257675"/>
          </a:xfrm>
          <a:prstGeom prst="snip2DiagRect">
            <a:avLst>
              <a:gd name="adj1" fmla="val 0"/>
              <a:gd name="adj2" fmla="val 4623"/>
            </a:avLst>
          </a:prstGeom>
          <a:noFill/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隶书" panose="02010509060101010101" pitchFamily="49" charset="-122"/>
              <a:ea typeface="隶书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23" name="Title 6"/>
          <p:cNvSpPr txBox="1"/>
          <p:nvPr>
            <p:custDataLst>
              <p:tags r:id="rId2"/>
            </p:custDataLst>
          </p:nvPr>
        </p:nvSpPr>
        <p:spPr>
          <a:xfrm>
            <a:off x="231407" y="97384"/>
            <a:ext cx="2570480" cy="502920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non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sz="2800" b="1" spc="388" dirty="0" smtClean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三、常用卧位</a:t>
            </a:r>
            <a:endParaRPr sz="2800" b="1" spc="388" dirty="0" smtClean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73455" y="2136775"/>
            <a:ext cx="6554470" cy="3415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b="1" dirty="0">
                <a:solidFill>
                  <a:srgbClr val="2E75B6"/>
                </a:solidFill>
                <a:latin typeface="微软雅黑" panose="020B0503020204020204" charset="-122"/>
                <a:ea typeface="微软雅黑" panose="020B0503020204020204" charset="-122"/>
              </a:rPr>
              <a:t>（六）头低足高位</a:t>
            </a:r>
            <a:endParaRPr lang="zh-CN" altLang="en-US" b="1" dirty="0">
              <a:solidFill>
                <a:srgbClr val="2E75B6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457200" algn="just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1. 适应证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  <a:p>
            <a:pPr indent="457200" algn="just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（1）肺部分泌物引流，使痰易于咳出。（2）十二指肠引流，有利于胆汁引流。（3）妊娠时胎膜早破，防止脐带脱垂。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  <a:p>
            <a:pPr indent="457200" algn="just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（4）跟骨或胫骨结节牵引时，利用人体重力作为反牵引力。2. 要求　患者仰卧，头偏向一侧，枕头横立于床头，以防碰伤头部。床尾脚用支托物垫高 15 ～ 30 cm（图 5-9）。这种体位使患者感到不舒适，不宜使用时间过长。颅内压高者禁用。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66760" y="3217545"/>
            <a:ext cx="2705100" cy="16287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randomBar dir="vert"/>
      </p:transition>
    </mc:Choice>
    <mc:Fallback>
      <p:transition spd="slow">
        <p:randomBar dir="vert"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剪去对角 3"/>
          <p:cNvSpPr/>
          <p:nvPr>
            <p:custDataLst>
              <p:tags r:id="rId1"/>
            </p:custDataLst>
          </p:nvPr>
        </p:nvSpPr>
        <p:spPr>
          <a:xfrm>
            <a:off x="661194" y="1715770"/>
            <a:ext cx="10870565" cy="4257675"/>
          </a:xfrm>
          <a:prstGeom prst="snip2DiagRect">
            <a:avLst>
              <a:gd name="adj1" fmla="val 0"/>
              <a:gd name="adj2" fmla="val 4623"/>
            </a:avLst>
          </a:prstGeom>
          <a:noFill/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隶书" panose="02010509060101010101" pitchFamily="49" charset="-122"/>
              <a:ea typeface="隶书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23" name="Title 6"/>
          <p:cNvSpPr txBox="1"/>
          <p:nvPr>
            <p:custDataLst>
              <p:tags r:id="rId2"/>
            </p:custDataLst>
          </p:nvPr>
        </p:nvSpPr>
        <p:spPr>
          <a:xfrm>
            <a:off x="231407" y="97384"/>
            <a:ext cx="2570480" cy="502920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non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sz="2800" b="1" spc="388" dirty="0" smtClean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三、常用卧位</a:t>
            </a:r>
            <a:endParaRPr sz="2800" b="1" spc="388" dirty="0" smtClean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69975" y="2345055"/>
            <a:ext cx="6516370" cy="29997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b="1" dirty="0">
                <a:solidFill>
                  <a:srgbClr val="2E75B6"/>
                </a:solidFill>
                <a:latin typeface="微软雅黑" panose="020B0503020204020204" charset="-122"/>
                <a:ea typeface="微软雅黑" panose="020B0503020204020204" charset="-122"/>
              </a:rPr>
              <a:t>（七）头高足低位</a:t>
            </a:r>
            <a:endParaRPr lang="zh-CN" altLang="en-US" b="1" dirty="0">
              <a:solidFill>
                <a:srgbClr val="2E75B6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457200" algn="just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1. 适应证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  <a:p>
            <a:pPr indent="457200" algn="just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（1）颈椎骨折的患者作颅骨牵引时，作为反牵引力。（2）减轻颅内压，预防脑水肿。（3）颅脑手术后的患者。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  <a:p>
            <a:pPr indent="457200" algn="just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2. 要求　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  <a:p>
            <a:pPr indent="457200" algn="just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患者仰卧，床头脚用支托物垫高 15 ～ 30 cm 或根据病情而定（图5-10），另用一枕横立于床尾。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3865" y="3035935"/>
            <a:ext cx="2695575" cy="18192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randomBar dir="vert"/>
      </p:transition>
    </mc:Choice>
    <mc:Fallback>
      <p:transition spd="slow">
        <p:randomBar dir="vert"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剪去对角 3"/>
          <p:cNvSpPr/>
          <p:nvPr>
            <p:custDataLst>
              <p:tags r:id="rId1"/>
            </p:custDataLst>
          </p:nvPr>
        </p:nvSpPr>
        <p:spPr>
          <a:xfrm>
            <a:off x="661194" y="1715770"/>
            <a:ext cx="10870565" cy="4257675"/>
          </a:xfrm>
          <a:prstGeom prst="snip2DiagRect">
            <a:avLst>
              <a:gd name="adj1" fmla="val 0"/>
              <a:gd name="adj2" fmla="val 4623"/>
            </a:avLst>
          </a:prstGeom>
          <a:noFill/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隶书" panose="02010509060101010101" pitchFamily="49" charset="-122"/>
              <a:ea typeface="隶书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23" name="Title 6"/>
          <p:cNvSpPr txBox="1"/>
          <p:nvPr>
            <p:custDataLst>
              <p:tags r:id="rId2"/>
            </p:custDataLst>
          </p:nvPr>
        </p:nvSpPr>
        <p:spPr>
          <a:xfrm>
            <a:off x="231407" y="97384"/>
            <a:ext cx="2570480" cy="502920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non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sz="2800" b="1" spc="388" dirty="0" smtClean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三、常用卧位</a:t>
            </a:r>
            <a:endParaRPr sz="2800" b="1" spc="388" dirty="0" smtClean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69975" y="2345055"/>
            <a:ext cx="6516370" cy="29997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b="1" dirty="0">
                <a:solidFill>
                  <a:srgbClr val="2E75B6"/>
                </a:solidFill>
                <a:latin typeface="微软雅黑" panose="020B0503020204020204" charset="-122"/>
                <a:ea typeface="微软雅黑" panose="020B0503020204020204" charset="-122"/>
              </a:rPr>
              <a:t>（八）膝胸卧位</a:t>
            </a:r>
            <a:endParaRPr lang="zh-CN" altLang="en-US" b="1" dirty="0">
              <a:solidFill>
                <a:srgbClr val="2E75B6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457200" algn="just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1. 适应证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  <a:p>
            <a:pPr indent="457200" algn="just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（1）肛门、直肠、乙状结肠镜检查或治疗。（2）矫正胎位不正或子宫后倾。（3）促进产后子宫复原。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  <a:p>
            <a:pPr indent="457200" algn="just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2. 要求　患者跪卧，两小腿平放于床上，稍分开，大腿和床面垂直，胸贴床面，腹部悬空，臀部抬起，头转向一侧，两臂屈肘，放于头的两侧（图5-11）。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92795" y="3245485"/>
            <a:ext cx="2057400" cy="1371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randomBar dir="vert"/>
      </p:transition>
    </mc:Choice>
    <mc:Fallback>
      <p:transition spd="slow">
        <p:randomBar dir="vert"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剪去对角 3"/>
          <p:cNvSpPr/>
          <p:nvPr>
            <p:custDataLst>
              <p:tags r:id="rId1"/>
            </p:custDataLst>
          </p:nvPr>
        </p:nvSpPr>
        <p:spPr>
          <a:xfrm>
            <a:off x="661194" y="1715770"/>
            <a:ext cx="10870565" cy="4257675"/>
          </a:xfrm>
          <a:prstGeom prst="snip2DiagRect">
            <a:avLst>
              <a:gd name="adj1" fmla="val 0"/>
              <a:gd name="adj2" fmla="val 4623"/>
            </a:avLst>
          </a:prstGeom>
          <a:noFill/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隶书" panose="02010509060101010101" pitchFamily="49" charset="-122"/>
              <a:ea typeface="隶书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23" name="Title 6"/>
          <p:cNvSpPr txBox="1"/>
          <p:nvPr>
            <p:custDataLst>
              <p:tags r:id="rId2"/>
            </p:custDataLst>
          </p:nvPr>
        </p:nvSpPr>
        <p:spPr>
          <a:xfrm>
            <a:off x="231407" y="97384"/>
            <a:ext cx="2570480" cy="502920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non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sz="2800" b="1" spc="388" dirty="0" smtClean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三、常用卧位</a:t>
            </a:r>
            <a:endParaRPr sz="2800" b="1" spc="388" dirty="0" smtClean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69975" y="2345055"/>
            <a:ext cx="6516370" cy="29997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1. 适应证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  <a:p>
            <a:pPr indent="457200" algn="just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（1）会阴、肛门部位的检查、治疗或手术，如膀胱镜、妇产科检查、阴道灌洗等。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  <a:p>
            <a:pPr indent="457200" algn="just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（2）产妇分娩。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  <a:p>
            <a:pPr indent="457200" algn="just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2. 要求　患者仰卧于检查台上，两腿分开，放于支腿架上（支腿架上放软垫），臀部齐台边，两手放在身体两侧或胸前（图 5-12）。注意遮挡患者及保暖。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87360" y="2983230"/>
            <a:ext cx="2247900" cy="17240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randomBar dir="vert"/>
      </p:transition>
    </mc:Choice>
    <mc:Fallback>
      <p:transition spd="slow">
        <p:randomBar dir="vert"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剪去对角 3"/>
          <p:cNvSpPr/>
          <p:nvPr>
            <p:custDataLst>
              <p:tags r:id="rId1"/>
            </p:custDataLst>
          </p:nvPr>
        </p:nvSpPr>
        <p:spPr>
          <a:xfrm>
            <a:off x="661194" y="1715770"/>
            <a:ext cx="10870565" cy="4257675"/>
          </a:xfrm>
          <a:prstGeom prst="snip2DiagRect">
            <a:avLst>
              <a:gd name="adj1" fmla="val 0"/>
              <a:gd name="adj2" fmla="val 4623"/>
            </a:avLst>
          </a:prstGeom>
          <a:noFill/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隶书" panose="02010509060101010101" pitchFamily="49" charset="-122"/>
              <a:ea typeface="隶书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23" name="Title 6"/>
          <p:cNvSpPr txBox="1"/>
          <p:nvPr>
            <p:custDataLst>
              <p:tags r:id="rId2"/>
            </p:custDataLst>
          </p:nvPr>
        </p:nvSpPr>
        <p:spPr>
          <a:xfrm>
            <a:off x="231407" y="97384"/>
            <a:ext cx="2974975" cy="502920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non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sz="2800" b="1" spc="388" dirty="0" smtClean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四、卧位的变换</a:t>
            </a:r>
            <a:endParaRPr sz="2800" b="1" spc="388" dirty="0" smtClean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204595" y="2194560"/>
            <a:ext cx="9784080" cy="3415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b="1" dirty="0">
                <a:solidFill>
                  <a:srgbClr val="2E75B6"/>
                </a:solidFill>
                <a:latin typeface="微软雅黑" panose="020B0503020204020204" charset="-122"/>
                <a:ea typeface="微软雅黑" panose="020B0503020204020204" charset="-122"/>
              </a:rPr>
              <a:t>（一）协助患者翻身侧卧</a:t>
            </a:r>
            <a:endParaRPr lang="zh-CN" altLang="en-US" b="1" dirty="0">
              <a:solidFill>
                <a:srgbClr val="2E75B6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457200" algn="just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b="1" dirty="0">
                <a:solidFill>
                  <a:srgbClr val="2E75B6"/>
                </a:solidFill>
                <a:latin typeface="微软雅黑" panose="020B0503020204020204" charset="-122"/>
                <a:ea typeface="微软雅黑" panose="020B0503020204020204" charset="-122"/>
              </a:rPr>
              <a:t>【目的】</a:t>
            </a:r>
            <a:endParaRPr lang="zh-CN" altLang="en-US" b="1" dirty="0">
              <a:solidFill>
                <a:srgbClr val="2E75B6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457200" algn="just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（1）协助不能起床的患者更换卧位，使患者感觉舒适。（2）预防并发症，如压疮、坠积性肺炎等。（3）检查、治疗和护理的需要。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  <a:p>
            <a:pPr indent="457200" algn="just" fontAlgn="auto">
              <a:lnSpc>
                <a:spcPct val="150000"/>
              </a:lnSpc>
              <a:buClrTx/>
              <a:buSzTx/>
              <a:buFontTx/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b="1" dirty="0">
                <a:solidFill>
                  <a:srgbClr val="2E75B6"/>
                </a:solidFill>
                <a:latin typeface="微软雅黑" panose="020B0503020204020204" charset="-122"/>
                <a:ea typeface="微软雅黑" panose="020B0503020204020204" charset="-122"/>
              </a:rPr>
              <a:t>【评估】</a:t>
            </a:r>
            <a:endParaRPr lang="zh-CN" altLang="en-US" b="1" dirty="0">
              <a:solidFill>
                <a:srgbClr val="2E75B6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457200" algn="just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（1）患者的年龄、体重、目前的健康状况、需要变换卧位的原因。（2）患者的生命体征、意识状况、躯体及四肢活动能力，局部皮肤受压情况、手术部位、伤口及引流情况，有无骨折固定、牵引等情况存在。（3）患者及家属对变换卧位的作用和操作方法的了解程度、配合能力等。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randomBar dir="vert"/>
      </p:transition>
    </mc:Choice>
    <mc:Fallback>
      <p:transition spd="slow">
        <p:randomBar dir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9784873da7d5dd939555a422eff551ceed9e77a644dba-7A8xtg"/>
          <p:cNvPicPr>
            <a:picLocks noChangeAspect="1"/>
          </p:cNvPicPr>
          <p:nvPr/>
        </p:nvPicPr>
        <p:blipFill>
          <a:blip r:embed="rId1"/>
          <a:srcRect l="12780" t="2600" r="33949" b="13746"/>
          <a:stretch>
            <a:fillRect/>
          </a:stretch>
        </p:blipFill>
        <p:spPr>
          <a:xfrm>
            <a:off x="-15875" y="19685"/>
            <a:ext cx="3674110" cy="686562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09855" y="132715"/>
            <a:ext cx="3422650" cy="6640195"/>
          </a:xfrm>
          <a:prstGeom prst="rect">
            <a:avLst/>
          </a:prstGeom>
          <a:solidFill>
            <a:schemeClr val="bg1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984250" y="1511935"/>
            <a:ext cx="1452880" cy="3046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b="1">
                <a:solidFill>
                  <a:srgbClr val="5A84AF"/>
                </a:solidFill>
                <a:latin typeface="黑体" panose="02010609060101010101" charset="-122"/>
                <a:ea typeface="黑体" panose="02010609060101010101" charset="-122"/>
              </a:rPr>
              <a:t>目</a:t>
            </a:r>
            <a:endParaRPr lang="zh-CN" altLang="en-US" sz="9600" b="1">
              <a:solidFill>
                <a:srgbClr val="5A84AF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r>
              <a:rPr lang="zh-CN" altLang="en-US" sz="9600" b="1">
                <a:solidFill>
                  <a:srgbClr val="5A84AF"/>
                </a:solidFill>
                <a:latin typeface="黑体" panose="02010609060101010101" charset="-122"/>
                <a:ea typeface="黑体" panose="02010609060101010101" charset="-122"/>
              </a:rPr>
              <a:t>录</a:t>
            </a:r>
            <a:endParaRPr lang="zh-CN" altLang="en-US" sz="9600" b="1">
              <a:solidFill>
                <a:srgbClr val="5A84AF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3968022" y="1644382"/>
            <a:ext cx="3498580" cy="540000"/>
            <a:chOff x="1397186" y="3857714"/>
            <a:chExt cx="4055189" cy="549605"/>
          </a:xfrm>
        </p:grpSpPr>
        <p:sp>
          <p:nvSpPr>
            <p:cNvPr id="54" name="_14"/>
            <p:cNvSpPr txBox="1">
              <a:spLocks noChangeArrowheads="1"/>
            </p:cNvSpPr>
            <p:nvPr/>
          </p:nvSpPr>
          <p:spPr bwMode="auto">
            <a:xfrm>
              <a:off x="1397186" y="3857714"/>
              <a:ext cx="1123680" cy="549605"/>
            </a:xfrm>
            <a:prstGeom prst="rect">
              <a:avLst/>
            </a:prstGeom>
            <a:solidFill>
              <a:srgbClr val="8EC0B9"/>
            </a:solidFill>
            <a:ln w="9525">
              <a:noFill/>
              <a:miter lim="800000"/>
            </a:ln>
            <a:effectLst/>
          </p:spPr>
          <p:txBody>
            <a:bodyPr vert="horz" wrap="square" lIns="68567" tIns="34283" rIns="68567" bIns="34283" numCol="1" anchor="ctr" anchorCtr="0" compatLnSpc="1"/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algn="ctr"/>
              <a:r>
                <a:rPr lang="zh-CN" altLang="en-US" sz="1800" dirty="0" smtClean="0">
                  <a:solidFill>
                    <a:schemeClr val="bg1"/>
                  </a:solidFill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第</a:t>
              </a:r>
              <a:r>
                <a:rPr lang="zh-CN" altLang="en-US" sz="1800" dirty="0" smtClean="0">
                  <a:solidFill>
                    <a:schemeClr val="bg1"/>
                  </a:solidFill>
                  <a:uFillTx/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一章</a:t>
              </a:r>
              <a:endParaRPr lang="zh-CN" altLang="en-US" sz="1800" dirty="0">
                <a:solidFill>
                  <a:schemeClr val="bg1"/>
                </a:solidFill>
                <a:uFillTx/>
                <a:latin typeface="华文细黑" panose="02010600040101010101" charset="-122"/>
                <a:ea typeface="字魂70号-灵悦黑体"/>
                <a:sym typeface="华文细黑" panose="02010600040101010101" charset="-122"/>
              </a:endParaRPr>
            </a:p>
          </p:txBody>
        </p:sp>
        <p:sp>
          <p:nvSpPr>
            <p:cNvPr id="55" name="矩形 54"/>
            <p:cNvSpPr/>
            <p:nvPr/>
          </p:nvSpPr>
          <p:spPr bwMode="auto">
            <a:xfrm>
              <a:off x="2597287" y="3857714"/>
              <a:ext cx="2855088" cy="549605"/>
            </a:xfrm>
            <a:prstGeom prst="rect">
              <a:avLst/>
            </a:prstGeom>
            <a:noFill/>
            <a:ln w="19050">
              <a:solidFill>
                <a:srgbClr val="8EC0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spcBef>
                  <a:spcPct val="50000"/>
                </a:spcBef>
              </a:pPr>
              <a:r>
                <a:rPr lang="zh-CN" altLang="en-US" sz="1600" b="1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+mn-ea"/>
                </a:rPr>
                <a:t>绪论</a:t>
              </a:r>
              <a:endParaRPr lang="zh-CN" altLang="en-US" sz="16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+mn-ea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7990570" y="1644382"/>
            <a:ext cx="3698922" cy="540000"/>
            <a:chOff x="1397186" y="3857714"/>
            <a:chExt cx="4225649" cy="549605"/>
          </a:xfrm>
        </p:grpSpPr>
        <p:sp>
          <p:nvSpPr>
            <p:cNvPr id="20" name="_14"/>
            <p:cNvSpPr txBox="1">
              <a:spLocks noChangeArrowheads="1"/>
            </p:cNvSpPr>
            <p:nvPr/>
          </p:nvSpPr>
          <p:spPr bwMode="auto">
            <a:xfrm>
              <a:off x="1397186" y="3857714"/>
              <a:ext cx="1123680" cy="549605"/>
            </a:xfrm>
            <a:prstGeom prst="rect">
              <a:avLst/>
            </a:prstGeom>
            <a:solidFill>
              <a:srgbClr val="F3B96D"/>
            </a:solidFill>
            <a:ln w="9525">
              <a:solidFill>
                <a:srgbClr val="F3B96D"/>
              </a:solidFill>
              <a:miter lim="800000"/>
            </a:ln>
            <a:effectLst/>
          </p:spPr>
          <p:txBody>
            <a:bodyPr vert="horz" wrap="square" lIns="68567" tIns="34283" rIns="68567" bIns="34283" numCol="1" anchor="ctr" anchorCtr="0" compatLnSpc="1"/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algn="ctr"/>
              <a:r>
                <a:rPr lang="zh-CN" altLang="en-US" sz="1800" dirty="0" smtClean="0">
                  <a:solidFill>
                    <a:schemeClr val="bg1"/>
                  </a:solidFill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第二章</a:t>
              </a:r>
              <a:endParaRPr lang="zh-CN" altLang="en-US" sz="1800" dirty="0">
                <a:solidFill>
                  <a:schemeClr val="bg1"/>
                </a:solidFill>
                <a:uFillTx/>
                <a:latin typeface="华文细黑" panose="02010600040101010101" charset="-122"/>
                <a:ea typeface="字魂70号-灵悦黑体"/>
                <a:sym typeface="华文细黑" panose="02010600040101010101" charset="-122"/>
              </a:endParaRPr>
            </a:p>
          </p:txBody>
        </p:sp>
        <p:sp>
          <p:nvSpPr>
            <p:cNvPr id="21" name="矩形 20"/>
            <p:cNvSpPr/>
            <p:nvPr/>
          </p:nvSpPr>
          <p:spPr bwMode="auto">
            <a:xfrm>
              <a:off x="2597135" y="3857714"/>
              <a:ext cx="3025700" cy="549589"/>
            </a:xfrm>
            <a:prstGeom prst="rect">
              <a:avLst/>
            </a:prstGeom>
            <a:noFill/>
            <a:ln w="19050">
              <a:solidFill>
                <a:srgbClr val="F3B9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lnSpc>
                  <a:spcPct val="150000"/>
                </a:lnSpc>
              </a:pPr>
              <a:r>
                <a:rPr lang="en-US" altLang="zh-CN" sz="1600" b="1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+mn-ea"/>
                </a:rPr>
                <a:t> </a:t>
              </a:r>
              <a:r>
                <a:rPr lang="zh-CN" altLang="en-US" sz="1600" b="1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+mn-ea"/>
                </a:rPr>
                <a:t>护理程序</a:t>
              </a:r>
              <a:endParaRPr lang="zh-CN" altLang="en-US" sz="16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+mn-ea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3968022" y="2553957"/>
            <a:ext cx="3498580" cy="540000"/>
            <a:chOff x="1397186" y="3857714"/>
            <a:chExt cx="4225649" cy="549605"/>
          </a:xfrm>
        </p:grpSpPr>
        <p:sp>
          <p:nvSpPr>
            <p:cNvPr id="24" name="_14"/>
            <p:cNvSpPr txBox="1">
              <a:spLocks noChangeArrowheads="1"/>
            </p:cNvSpPr>
            <p:nvPr/>
          </p:nvSpPr>
          <p:spPr bwMode="auto">
            <a:xfrm>
              <a:off x="1397186" y="3857714"/>
              <a:ext cx="1123680" cy="549605"/>
            </a:xfrm>
            <a:prstGeom prst="rect">
              <a:avLst/>
            </a:prstGeom>
            <a:solidFill>
              <a:srgbClr val="F3B96D"/>
            </a:solidFill>
            <a:ln w="9525">
              <a:solidFill>
                <a:srgbClr val="F3B96D"/>
              </a:solidFill>
              <a:miter lim="800000"/>
            </a:ln>
            <a:effectLst/>
          </p:spPr>
          <p:txBody>
            <a:bodyPr vert="horz" wrap="square" lIns="68567" tIns="34283" rIns="68567" bIns="34283" numCol="1" anchor="ctr" anchorCtr="0" compatLnSpc="1"/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algn="ctr"/>
              <a:r>
                <a:rPr lang="zh-CN" altLang="en-US" sz="1800" dirty="0" smtClean="0">
                  <a:solidFill>
                    <a:schemeClr val="bg1"/>
                  </a:solidFill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第三章</a:t>
              </a:r>
              <a:endParaRPr lang="zh-CN" altLang="en-US" sz="1800" dirty="0">
                <a:solidFill>
                  <a:schemeClr val="bg1"/>
                </a:solidFill>
                <a:uFillTx/>
                <a:latin typeface="华文细黑" panose="02010600040101010101" charset="-122"/>
                <a:ea typeface="字魂70号-灵悦黑体"/>
                <a:sym typeface="华文细黑" panose="02010600040101010101" charset="-122"/>
              </a:endParaRPr>
            </a:p>
          </p:txBody>
        </p:sp>
        <p:sp>
          <p:nvSpPr>
            <p:cNvPr id="25" name="矩形 24"/>
            <p:cNvSpPr/>
            <p:nvPr/>
          </p:nvSpPr>
          <p:spPr bwMode="auto">
            <a:xfrm>
              <a:off x="2597135" y="3857714"/>
              <a:ext cx="3025700" cy="549589"/>
            </a:xfrm>
            <a:prstGeom prst="rect">
              <a:avLst/>
            </a:prstGeom>
            <a:noFill/>
            <a:ln w="19050">
              <a:solidFill>
                <a:srgbClr val="F3B9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spcBef>
                  <a:spcPct val="50000"/>
                </a:spcBef>
              </a:pPr>
              <a:r>
                <a:rPr lang="zh-CN" altLang="en-US" sz="1600" b="1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+mn-ea"/>
                </a:rPr>
                <a:t>医院和住院环境</a:t>
              </a:r>
              <a:endParaRPr lang="zh-CN" altLang="en-US" sz="16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+mn-ea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7990570" y="2553957"/>
            <a:ext cx="3698922" cy="540000"/>
            <a:chOff x="1397186" y="3857714"/>
            <a:chExt cx="4055189" cy="549605"/>
          </a:xfrm>
        </p:grpSpPr>
        <p:sp>
          <p:nvSpPr>
            <p:cNvPr id="27" name="_14"/>
            <p:cNvSpPr txBox="1">
              <a:spLocks noChangeArrowheads="1"/>
            </p:cNvSpPr>
            <p:nvPr/>
          </p:nvSpPr>
          <p:spPr bwMode="auto">
            <a:xfrm>
              <a:off x="1397186" y="3857714"/>
              <a:ext cx="1123680" cy="549605"/>
            </a:xfrm>
            <a:prstGeom prst="rect">
              <a:avLst/>
            </a:prstGeom>
            <a:solidFill>
              <a:srgbClr val="8EC0B9"/>
            </a:solidFill>
            <a:ln w="9525">
              <a:noFill/>
              <a:miter lim="800000"/>
            </a:ln>
            <a:effectLst/>
          </p:spPr>
          <p:txBody>
            <a:bodyPr vert="horz" wrap="square" lIns="68567" tIns="34283" rIns="68567" bIns="34283" numCol="1" anchor="ctr" anchorCtr="0" compatLnSpc="1"/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algn="ctr"/>
              <a:r>
                <a:rPr lang="zh-CN" altLang="en-US" sz="1800" dirty="0" smtClean="0">
                  <a:solidFill>
                    <a:schemeClr val="bg1"/>
                  </a:solidFill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第四章</a:t>
              </a:r>
              <a:endParaRPr lang="zh-CN" altLang="en-US" sz="1800" dirty="0">
                <a:solidFill>
                  <a:schemeClr val="bg1"/>
                </a:solidFill>
                <a:uFillTx/>
                <a:latin typeface="华文细黑" panose="02010600040101010101" charset="-122"/>
                <a:ea typeface="字魂70号-灵悦黑体"/>
                <a:sym typeface="华文细黑" panose="02010600040101010101" charset="-122"/>
              </a:endParaRPr>
            </a:p>
          </p:txBody>
        </p:sp>
        <p:sp>
          <p:nvSpPr>
            <p:cNvPr id="28" name="矩形 27"/>
            <p:cNvSpPr/>
            <p:nvPr/>
          </p:nvSpPr>
          <p:spPr bwMode="auto">
            <a:xfrm>
              <a:off x="2597287" y="3857714"/>
              <a:ext cx="2855088" cy="549605"/>
            </a:xfrm>
            <a:prstGeom prst="rect">
              <a:avLst/>
            </a:prstGeom>
            <a:noFill/>
            <a:ln w="19050">
              <a:solidFill>
                <a:srgbClr val="8EC0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spcBef>
                  <a:spcPct val="50000"/>
                </a:spcBef>
              </a:pPr>
              <a:r>
                <a:rPr lang="zh-CN" altLang="en-US" sz="1600" b="1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+mn-ea"/>
                </a:rPr>
                <a:t>入院和出院患者的护理</a:t>
              </a:r>
              <a:endParaRPr lang="zh-CN" altLang="en-US" sz="16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+mn-ea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3968022" y="3472028"/>
            <a:ext cx="3498580" cy="540000"/>
            <a:chOff x="1397186" y="3857714"/>
            <a:chExt cx="4055189" cy="549605"/>
          </a:xfrm>
        </p:grpSpPr>
        <p:sp>
          <p:nvSpPr>
            <p:cNvPr id="31" name="_14"/>
            <p:cNvSpPr txBox="1">
              <a:spLocks noChangeArrowheads="1"/>
            </p:cNvSpPr>
            <p:nvPr/>
          </p:nvSpPr>
          <p:spPr bwMode="auto">
            <a:xfrm>
              <a:off x="1397186" y="3857714"/>
              <a:ext cx="1123680" cy="549605"/>
            </a:xfrm>
            <a:prstGeom prst="rect">
              <a:avLst/>
            </a:prstGeom>
            <a:solidFill>
              <a:srgbClr val="8EC0B9"/>
            </a:solidFill>
            <a:ln w="9525">
              <a:noFill/>
              <a:miter lim="800000"/>
            </a:ln>
            <a:effectLst/>
          </p:spPr>
          <p:txBody>
            <a:bodyPr vert="horz" wrap="square" lIns="68567" tIns="34283" rIns="68567" bIns="34283" numCol="1" anchor="ctr" anchorCtr="0" compatLnSpc="1"/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algn="ctr"/>
              <a:r>
                <a:rPr lang="zh-CN" altLang="en-US" sz="1800" dirty="0" smtClean="0">
                  <a:solidFill>
                    <a:schemeClr val="bg1"/>
                  </a:solidFill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第五章</a:t>
              </a:r>
              <a:endParaRPr lang="zh-CN" altLang="en-US" sz="1800" dirty="0">
                <a:solidFill>
                  <a:schemeClr val="bg1"/>
                </a:solidFill>
                <a:uFillTx/>
                <a:latin typeface="华文细黑" panose="02010600040101010101" charset="-122"/>
                <a:ea typeface="字魂70号-灵悦黑体"/>
                <a:sym typeface="华文细黑" panose="02010600040101010101" charset="-122"/>
              </a:endParaRPr>
            </a:p>
          </p:txBody>
        </p:sp>
        <p:sp>
          <p:nvSpPr>
            <p:cNvPr id="33" name="矩形 32"/>
            <p:cNvSpPr/>
            <p:nvPr/>
          </p:nvSpPr>
          <p:spPr bwMode="auto">
            <a:xfrm>
              <a:off x="2597287" y="3857714"/>
              <a:ext cx="2855088" cy="549605"/>
            </a:xfrm>
            <a:prstGeom prst="rect">
              <a:avLst/>
            </a:prstGeom>
            <a:noFill/>
            <a:ln w="19050">
              <a:solidFill>
                <a:srgbClr val="8EC0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spcBef>
                  <a:spcPct val="50000"/>
                </a:spcBef>
              </a:pPr>
              <a:r>
                <a:rPr lang="zh-CN" altLang="en-US" sz="1600" b="1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+mn-ea"/>
                </a:rPr>
                <a:t>卧位与安全</a:t>
              </a:r>
              <a:endParaRPr lang="zh-CN" altLang="en-US" sz="16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+mn-ea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7990570" y="3463138"/>
            <a:ext cx="3698922" cy="540000"/>
            <a:chOff x="1397186" y="3857714"/>
            <a:chExt cx="4225649" cy="549605"/>
          </a:xfrm>
        </p:grpSpPr>
        <p:sp>
          <p:nvSpPr>
            <p:cNvPr id="35" name="_14"/>
            <p:cNvSpPr txBox="1">
              <a:spLocks noChangeArrowheads="1"/>
            </p:cNvSpPr>
            <p:nvPr/>
          </p:nvSpPr>
          <p:spPr bwMode="auto">
            <a:xfrm>
              <a:off x="1397186" y="3857714"/>
              <a:ext cx="1123680" cy="549605"/>
            </a:xfrm>
            <a:prstGeom prst="rect">
              <a:avLst/>
            </a:prstGeom>
            <a:solidFill>
              <a:srgbClr val="F3B96D"/>
            </a:solidFill>
            <a:ln w="9525">
              <a:solidFill>
                <a:srgbClr val="F3B96D"/>
              </a:solidFill>
              <a:miter lim="800000"/>
            </a:ln>
            <a:effectLst/>
          </p:spPr>
          <p:txBody>
            <a:bodyPr vert="horz" wrap="square" lIns="68567" tIns="34283" rIns="68567" bIns="34283" numCol="1" anchor="ctr" anchorCtr="0" compatLnSpc="1"/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algn="ctr"/>
              <a:r>
                <a:rPr lang="zh-CN" altLang="en-US" sz="1800" dirty="0" smtClean="0">
                  <a:solidFill>
                    <a:schemeClr val="bg1"/>
                  </a:solidFill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第六章</a:t>
              </a:r>
              <a:endParaRPr lang="zh-CN" altLang="en-US" sz="1800" dirty="0">
                <a:solidFill>
                  <a:schemeClr val="bg1"/>
                </a:solidFill>
                <a:uFillTx/>
                <a:latin typeface="华文细黑" panose="02010600040101010101" charset="-122"/>
                <a:ea typeface="字魂70号-灵悦黑体"/>
                <a:sym typeface="华文细黑" panose="02010600040101010101" charset="-122"/>
              </a:endParaRPr>
            </a:p>
          </p:txBody>
        </p:sp>
        <p:sp>
          <p:nvSpPr>
            <p:cNvPr id="36" name="矩形 35"/>
            <p:cNvSpPr/>
            <p:nvPr/>
          </p:nvSpPr>
          <p:spPr bwMode="auto">
            <a:xfrm>
              <a:off x="2597135" y="3857714"/>
              <a:ext cx="3025700" cy="549589"/>
            </a:xfrm>
            <a:prstGeom prst="rect">
              <a:avLst/>
            </a:prstGeom>
            <a:noFill/>
            <a:ln w="19050">
              <a:solidFill>
                <a:srgbClr val="F3B9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spcBef>
                  <a:spcPct val="50000"/>
                </a:spcBef>
              </a:pPr>
              <a:r>
                <a:rPr lang="zh-CN" altLang="en-US" sz="1600" b="1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+mn-ea"/>
                </a:rPr>
                <a:t>医院内感染的预防与控制</a:t>
              </a:r>
              <a:endParaRPr lang="zh-CN" altLang="en-US" sz="16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+mn-ea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4008027" y="4401427"/>
            <a:ext cx="3498580" cy="540000"/>
            <a:chOff x="1397186" y="3857714"/>
            <a:chExt cx="4225649" cy="549605"/>
          </a:xfrm>
        </p:grpSpPr>
        <p:sp>
          <p:nvSpPr>
            <p:cNvPr id="41" name="_14"/>
            <p:cNvSpPr txBox="1">
              <a:spLocks noChangeArrowheads="1"/>
            </p:cNvSpPr>
            <p:nvPr/>
          </p:nvSpPr>
          <p:spPr bwMode="auto">
            <a:xfrm>
              <a:off x="1397186" y="3857714"/>
              <a:ext cx="1123680" cy="549605"/>
            </a:xfrm>
            <a:prstGeom prst="rect">
              <a:avLst/>
            </a:prstGeom>
            <a:solidFill>
              <a:srgbClr val="F3B96D"/>
            </a:solidFill>
            <a:ln w="9525">
              <a:solidFill>
                <a:srgbClr val="F3B96D"/>
              </a:solidFill>
              <a:miter lim="800000"/>
            </a:ln>
            <a:effectLst/>
          </p:spPr>
          <p:txBody>
            <a:bodyPr vert="horz" wrap="square" lIns="68567" tIns="34283" rIns="68567" bIns="34283" numCol="1" anchor="ctr" anchorCtr="0" compatLnSpc="1"/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algn="ctr"/>
              <a:r>
                <a:rPr lang="zh-CN" altLang="en-US" sz="1800" dirty="0" smtClean="0">
                  <a:solidFill>
                    <a:schemeClr val="bg1"/>
                  </a:solidFill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第七章</a:t>
              </a:r>
              <a:endParaRPr lang="zh-CN" altLang="en-US" sz="1800" dirty="0">
                <a:solidFill>
                  <a:schemeClr val="bg1"/>
                </a:solidFill>
                <a:uFillTx/>
                <a:latin typeface="华文细黑" panose="02010600040101010101" charset="-122"/>
                <a:ea typeface="字魂70号-灵悦黑体"/>
                <a:sym typeface="华文细黑" panose="02010600040101010101" charset="-122"/>
              </a:endParaRPr>
            </a:p>
          </p:txBody>
        </p:sp>
        <p:sp>
          <p:nvSpPr>
            <p:cNvPr id="42" name="矩形 41"/>
            <p:cNvSpPr/>
            <p:nvPr/>
          </p:nvSpPr>
          <p:spPr bwMode="auto">
            <a:xfrm>
              <a:off x="2597135" y="3857714"/>
              <a:ext cx="3025700" cy="549589"/>
            </a:xfrm>
            <a:prstGeom prst="rect">
              <a:avLst/>
            </a:prstGeom>
            <a:noFill/>
            <a:ln w="19050">
              <a:solidFill>
                <a:srgbClr val="F3B9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spcBef>
                  <a:spcPct val="50000"/>
                </a:spcBef>
              </a:pPr>
              <a:r>
                <a:rPr lang="zh-CN" altLang="en-US" sz="1600" b="1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+mn-ea"/>
                </a:rPr>
                <a:t>药物疗法和过敏试验法</a:t>
              </a:r>
              <a:endParaRPr lang="zh-CN" altLang="en-US" sz="16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+mn-ea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7990747" y="4372458"/>
            <a:ext cx="3498580" cy="540000"/>
            <a:chOff x="1397186" y="3857714"/>
            <a:chExt cx="4055189" cy="549605"/>
          </a:xfrm>
        </p:grpSpPr>
        <p:sp>
          <p:nvSpPr>
            <p:cNvPr id="5" name="_14"/>
            <p:cNvSpPr txBox="1">
              <a:spLocks noChangeArrowheads="1"/>
            </p:cNvSpPr>
            <p:nvPr/>
          </p:nvSpPr>
          <p:spPr bwMode="auto">
            <a:xfrm>
              <a:off x="1397186" y="3857714"/>
              <a:ext cx="1123680" cy="549605"/>
            </a:xfrm>
            <a:prstGeom prst="rect">
              <a:avLst/>
            </a:prstGeom>
            <a:solidFill>
              <a:srgbClr val="8EC0B9"/>
            </a:solidFill>
            <a:ln w="9525">
              <a:noFill/>
              <a:miter lim="800000"/>
            </a:ln>
            <a:effectLst/>
          </p:spPr>
          <p:txBody>
            <a:bodyPr vert="horz" wrap="square" lIns="68567" tIns="34283" rIns="68567" bIns="34283" numCol="1" anchor="ctr" anchorCtr="0" compatLnSpc="1"/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algn="ctr"/>
              <a:r>
                <a:rPr lang="zh-CN" altLang="en-US" sz="1800" dirty="0" smtClean="0">
                  <a:solidFill>
                    <a:schemeClr val="bg1"/>
                  </a:solidFill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第八章</a:t>
              </a:r>
              <a:endParaRPr lang="zh-CN" altLang="en-US" sz="1800" dirty="0">
                <a:solidFill>
                  <a:schemeClr val="bg1"/>
                </a:solidFill>
                <a:uFillTx/>
                <a:latin typeface="华文细黑" panose="02010600040101010101" charset="-122"/>
                <a:ea typeface="字魂70号-灵悦黑体"/>
                <a:sym typeface="华文细黑" panose="02010600040101010101" charset="-122"/>
              </a:endParaRPr>
            </a:p>
          </p:txBody>
        </p:sp>
        <p:sp>
          <p:nvSpPr>
            <p:cNvPr id="6" name="矩形 5"/>
            <p:cNvSpPr/>
            <p:nvPr/>
          </p:nvSpPr>
          <p:spPr bwMode="auto">
            <a:xfrm>
              <a:off x="2597287" y="3857714"/>
              <a:ext cx="2855088" cy="549605"/>
            </a:xfrm>
            <a:prstGeom prst="rect">
              <a:avLst/>
            </a:prstGeom>
            <a:noFill/>
            <a:ln w="19050">
              <a:solidFill>
                <a:srgbClr val="8EC0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spcBef>
                  <a:spcPct val="50000"/>
                </a:spcBef>
              </a:pPr>
              <a:r>
                <a:rPr lang="zh-CN" altLang="en-US" sz="1600" b="1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+mn-ea"/>
                </a:rPr>
                <a:t>静脉输液和输血法</a:t>
              </a:r>
              <a:endParaRPr lang="zh-CN" altLang="en-US" sz="16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剪去对角 3"/>
          <p:cNvSpPr/>
          <p:nvPr>
            <p:custDataLst>
              <p:tags r:id="rId1"/>
            </p:custDataLst>
          </p:nvPr>
        </p:nvSpPr>
        <p:spPr>
          <a:xfrm>
            <a:off x="661194" y="1715770"/>
            <a:ext cx="10870565" cy="4257675"/>
          </a:xfrm>
          <a:prstGeom prst="snip2DiagRect">
            <a:avLst>
              <a:gd name="adj1" fmla="val 0"/>
              <a:gd name="adj2" fmla="val 4623"/>
            </a:avLst>
          </a:prstGeom>
          <a:noFill/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隶书" panose="02010509060101010101" pitchFamily="49" charset="-122"/>
              <a:ea typeface="隶书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23" name="Title 6"/>
          <p:cNvSpPr txBox="1"/>
          <p:nvPr>
            <p:custDataLst>
              <p:tags r:id="rId2"/>
            </p:custDataLst>
          </p:nvPr>
        </p:nvSpPr>
        <p:spPr>
          <a:xfrm>
            <a:off x="231407" y="97384"/>
            <a:ext cx="2974975" cy="502920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non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sz="2800" b="1" spc="388" dirty="0" smtClean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四、卧位的变换</a:t>
            </a:r>
            <a:endParaRPr sz="2800" b="1" spc="388" dirty="0" smtClean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493520" y="1929130"/>
            <a:ext cx="9398635" cy="3830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b="1" dirty="0">
                <a:solidFill>
                  <a:srgbClr val="2E75B6"/>
                </a:solidFill>
                <a:latin typeface="微软雅黑" panose="020B0503020204020204" charset="-122"/>
                <a:ea typeface="微软雅黑" panose="020B0503020204020204" charset="-122"/>
              </a:rPr>
              <a:t>【注意事项】</a:t>
            </a:r>
            <a:endParaRPr lang="zh-CN" altLang="en-US" b="1" dirty="0">
              <a:solidFill>
                <a:srgbClr val="2E75B6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45720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（1）根据患者的病情及皮肤受压情况，确定翻身间隔的时间。（2）如患者身上带有各种导管，翻身前应将各种导管安置妥当，翻身后应检查导管有否脱落、移位、扭曲、受压，以保持通畅。（3）为手术患者翻身前，应检查伤口敷料是否潮湿或脱落，如已被分泌物浸湿，应先换药后再翻身；颅脑手术后的患者，头部转动过剧可引起脑疝，导致患者突然死亡，故翻身动作要轻，而且翻身后只能卧于健侧或平卧；如有骨牵引的患者，在翻身时不可放松牵引；石膏固定或伤口较大的患者翻身后应将伤口安置于合适的位置，防止受压。（4）翻身时，护士应注意节力原则，让患者尽量靠近护士，使重力线通过支撑面保持平衡，缩短重力臂，达到省力安全的目的。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randomBar dir="vert"/>
      </p:transition>
    </mc:Choice>
    <mc:Fallback>
      <p:transition spd="slow">
        <p:randomBar dir="vert"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剪去对角 3"/>
          <p:cNvSpPr/>
          <p:nvPr>
            <p:custDataLst>
              <p:tags r:id="rId1"/>
            </p:custDataLst>
          </p:nvPr>
        </p:nvSpPr>
        <p:spPr>
          <a:xfrm>
            <a:off x="661035" y="1544320"/>
            <a:ext cx="10870565" cy="4486910"/>
          </a:xfrm>
          <a:prstGeom prst="snip2DiagRect">
            <a:avLst>
              <a:gd name="adj1" fmla="val 0"/>
              <a:gd name="adj2" fmla="val 4623"/>
            </a:avLst>
          </a:prstGeom>
          <a:noFill/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隶书" panose="02010509060101010101" pitchFamily="49" charset="-122"/>
              <a:ea typeface="隶书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23" name="Title 6"/>
          <p:cNvSpPr txBox="1"/>
          <p:nvPr>
            <p:custDataLst>
              <p:tags r:id="rId2"/>
            </p:custDataLst>
          </p:nvPr>
        </p:nvSpPr>
        <p:spPr>
          <a:xfrm>
            <a:off x="231407" y="97384"/>
            <a:ext cx="2974975" cy="502920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non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sz="2800" b="1" spc="388" dirty="0" smtClean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四、卧位的变换</a:t>
            </a:r>
            <a:endParaRPr sz="2800" b="1" spc="388" dirty="0" smtClean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79500" y="1649730"/>
            <a:ext cx="9928225" cy="4246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b="1" dirty="0">
                <a:solidFill>
                  <a:srgbClr val="2E75B6"/>
                </a:solidFill>
                <a:latin typeface="微软雅黑" panose="020B0503020204020204" charset="-122"/>
                <a:ea typeface="微软雅黑" panose="020B0503020204020204" charset="-122"/>
              </a:rPr>
              <a:t>（二）协助患者移向床头</a:t>
            </a:r>
            <a:endParaRPr lang="zh-CN" altLang="en-US" b="1" dirty="0">
              <a:solidFill>
                <a:srgbClr val="2E75B6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457200" algn="just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b="1" dirty="0">
                <a:solidFill>
                  <a:srgbClr val="2E75B6"/>
                </a:solidFill>
                <a:latin typeface="微软雅黑" panose="020B0503020204020204" charset="-122"/>
                <a:ea typeface="微软雅黑" panose="020B0503020204020204" charset="-122"/>
              </a:rPr>
              <a:t>【目的】</a:t>
            </a:r>
            <a:endParaRPr lang="zh-CN" altLang="en-US" b="1" dirty="0">
              <a:solidFill>
                <a:srgbClr val="2E75B6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457200" algn="just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协助滑向床尾而自己不能移动的患者移向床头，恢复正常而舒适的卧位。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  <a:p>
            <a:pPr indent="457200" algn="just" fontAlgn="auto">
              <a:lnSpc>
                <a:spcPct val="150000"/>
              </a:lnSpc>
              <a:buClrTx/>
              <a:buSzTx/>
              <a:buFontTx/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b="1" dirty="0">
                <a:solidFill>
                  <a:srgbClr val="2E75B6"/>
                </a:solidFill>
                <a:latin typeface="微软雅黑" panose="020B0503020204020204" charset="-122"/>
                <a:ea typeface="微软雅黑" panose="020B0503020204020204" charset="-122"/>
              </a:rPr>
              <a:t>【评估】</a:t>
            </a:r>
            <a:endParaRPr lang="zh-CN" altLang="en-US" b="1" dirty="0">
              <a:solidFill>
                <a:srgbClr val="2E75B6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457200" algn="just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（1）患者的意识状态、体重、身体下移的情况及向床头移动的距离。（2）患者身体活动的情况，是否能配合操作。（3）有无输液、引流管、石膏或夹板固定，如有则应注意保护肢体。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  <a:p>
            <a:pPr indent="457200" algn="just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b="1" dirty="0">
                <a:solidFill>
                  <a:srgbClr val="2E75B6"/>
                </a:solidFill>
                <a:latin typeface="微软雅黑" panose="020B0503020204020204" charset="-122"/>
                <a:ea typeface="微软雅黑" panose="020B0503020204020204" charset="-122"/>
              </a:rPr>
              <a:t>【实施】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 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  <a:p>
            <a:pPr indent="457200" algn="just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（1）向患者及家属解释操作目的及有关事项。（2）将各种导管及输液装置安置妥当，必要时将盖被折叠于床尾或一侧。（3）根据病情放平床头支架，枕头横立于床头。（4）移动患者。（5）放回枕头，协助患者取舒适卧位，整理床单位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randomBar dir="vert"/>
      </p:transition>
    </mc:Choice>
    <mc:Fallback>
      <p:transition spd="slow">
        <p:randomBar dir="vert"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剪去对角 3"/>
          <p:cNvSpPr/>
          <p:nvPr>
            <p:custDataLst>
              <p:tags r:id="rId1"/>
            </p:custDataLst>
          </p:nvPr>
        </p:nvSpPr>
        <p:spPr>
          <a:xfrm>
            <a:off x="661035" y="1544320"/>
            <a:ext cx="10870565" cy="4486910"/>
          </a:xfrm>
          <a:prstGeom prst="snip2DiagRect">
            <a:avLst>
              <a:gd name="adj1" fmla="val 0"/>
              <a:gd name="adj2" fmla="val 4623"/>
            </a:avLst>
          </a:prstGeom>
          <a:noFill/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隶书" panose="02010509060101010101" pitchFamily="49" charset="-122"/>
              <a:ea typeface="隶书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23" name="Title 6"/>
          <p:cNvSpPr txBox="1"/>
          <p:nvPr>
            <p:custDataLst>
              <p:tags r:id="rId2"/>
            </p:custDataLst>
          </p:nvPr>
        </p:nvSpPr>
        <p:spPr>
          <a:xfrm>
            <a:off x="231407" y="97384"/>
            <a:ext cx="2974975" cy="502920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non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sz="2800" b="1" spc="388" dirty="0" smtClean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四、卧位的变换</a:t>
            </a:r>
            <a:endParaRPr sz="2800" b="1" spc="388" dirty="0" smtClean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79500" y="1649730"/>
            <a:ext cx="9928225" cy="4246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b="1" dirty="0">
                <a:solidFill>
                  <a:srgbClr val="2E75B6"/>
                </a:solidFill>
                <a:latin typeface="微软雅黑" panose="020B0503020204020204" charset="-122"/>
                <a:ea typeface="微软雅黑" panose="020B0503020204020204" charset="-122"/>
              </a:rPr>
              <a:t>【评价】</a:t>
            </a:r>
            <a:endParaRPr lang="zh-CN" altLang="en-US" b="1" dirty="0">
              <a:solidFill>
                <a:srgbClr val="2E75B6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457200" algn="just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（1）患者上移达到预定的高度。（2）患者感觉舒适、安全。（3）护士动作轻稳、协调，未造成患者皮肤损伤。（4）护患沟通有效，患者乐意接受操作。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  <a:p>
            <a:pPr indent="457200" algn="just" fontAlgn="auto">
              <a:lnSpc>
                <a:spcPct val="150000"/>
              </a:lnSpc>
              <a:buClrTx/>
              <a:buSzTx/>
              <a:buFontTx/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b="1" dirty="0">
                <a:solidFill>
                  <a:srgbClr val="2E75B6"/>
                </a:solidFill>
                <a:latin typeface="微软雅黑" panose="020B0503020204020204" charset="-122"/>
                <a:ea typeface="微软雅黑" panose="020B0503020204020204" charset="-122"/>
              </a:rPr>
              <a:t>【注意事项】</a:t>
            </a:r>
            <a:endParaRPr lang="zh-CN" altLang="en-US" b="1" dirty="0">
              <a:solidFill>
                <a:srgbClr val="2E75B6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457200" algn="just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（1）根据患者的病情、意识状态、体重、身体下移的情况及向床头移动的距离选择移动的方法。（2）如患者身上带有各种导管，移动前应将各种导管安置妥当，移动后检查导管是否脱落、移位、扭曲、受压，以保持通畅。（3）在操作过程中应避免拖拉患者，以免擦伤患者的皮肤。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  <a:p>
            <a:pPr indent="457200" algn="just" fontAlgn="auto">
              <a:lnSpc>
                <a:spcPct val="150000"/>
              </a:lnSpc>
              <a:buClrTx/>
              <a:buSzTx/>
              <a:buFontTx/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b="1" dirty="0">
                <a:solidFill>
                  <a:srgbClr val="2E75B6"/>
                </a:solidFill>
                <a:latin typeface="微软雅黑" panose="020B0503020204020204" charset="-122"/>
                <a:ea typeface="微软雅黑" panose="020B0503020204020204" charset="-122"/>
              </a:rPr>
              <a:t>【健康教育】</a:t>
            </a:r>
            <a:endParaRPr lang="zh-CN" altLang="en-US" b="1" dirty="0">
              <a:solidFill>
                <a:srgbClr val="2E75B6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457200" algn="just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给患者和家属讲清楚变换卧位的重要性，鼓励主动沟通，积极参与，确保卧位变换安全有效地进行。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randomBar dir="vert"/>
      </p:transition>
    </mc:Choice>
    <mc:Fallback>
      <p:transition spd="slow">
        <p:randomBar dir="vert"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4803" y="228917"/>
            <a:ext cx="10564260" cy="554354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132049" y="2114550"/>
            <a:ext cx="7609840" cy="2306955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7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任务二</a:t>
            </a:r>
            <a:endParaRPr lang="zh-CN" altLang="en-US" sz="72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  <a:p>
            <a:pPr algn="ctr"/>
            <a:r>
              <a:rPr lang="zh-CN" altLang="en-US" sz="7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保护具的应用 </a:t>
            </a:r>
            <a:endParaRPr lang="zh-CN" altLang="en-US" sz="7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1322705" y="997585"/>
            <a:ext cx="10064115" cy="47415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b="1">
                <a:solidFill>
                  <a:srgbClr val="2E75B6"/>
                </a:solidFill>
              </a:rPr>
              <a:t>【目的】</a:t>
            </a:r>
            <a:endParaRPr lang="zh-CN" altLang="en-US" b="1">
              <a:solidFill>
                <a:srgbClr val="2E75B6"/>
              </a:solidFill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/>
              <a:t>为了防止高热、谵妄、昏迷、躁动、危重患者及小儿发生坠床、撞伤、抓伤等意外，确保患者安全。</a:t>
            </a:r>
            <a:endParaRPr lang="zh-CN" altLang="en-US"/>
          </a:p>
          <a:p>
            <a:pPr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b="1">
                <a:solidFill>
                  <a:srgbClr val="2E75B6"/>
                </a:solidFill>
              </a:rPr>
              <a:t>【评估】</a:t>
            </a:r>
            <a:endParaRPr lang="zh-CN" altLang="en-US" b="1">
              <a:solidFill>
                <a:srgbClr val="2E75B6"/>
              </a:solidFill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/>
              <a:t>（1）患者的病情、年龄、意识、生命体征、肢体活动等情况。（2）患者与家属对保护具使用目的及方法的了解程度、配合程度。</a:t>
            </a:r>
            <a:endParaRPr lang="zh-CN" altLang="en-US"/>
          </a:p>
          <a:p>
            <a:pPr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b="1">
                <a:solidFill>
                  <a:srgbClr val="2E75B6"/>
                </a:solidFill>
              </a:rPr>
              <a:t>【计划】</a:t>
            </a:r>
            <a:endParaRPr lang="zh-CN" altLang="en-US" b="1">
              <a:solidFill>
                <a:srgbClr val="2E75B6"/>
              </a:solidFill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/>
              <a:t>1. 用物准备</a:t>
            </a:r>
            <a:endParaRPr lang="zh-CN" altLang="en-US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/>
              <a:t>（1）床档：根据医院条件，准备多功能床档、半自动床档或木杆床档。（2）约束带：根据病情需要准备宽绷带、棉垫、肩部约束带、膝部约束带或尼龙扣约束带。（3）支被架：肢体瘫痪或灼伤患者暴露疗法需保暖时准备。</a:t>
            </a:r>
            <a:endParaRPr lang="zh-CN" altLang="en-US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/>
              <a:t>2. 患者准备　患者或家属了解使用保护具的重要性、安全性，并能配合。</a:t>
            </a:r>
            <a:endParaRPr lang="zh-CN" altLang="en-US"/>
          </a:p>
          <a:p>
            <a:pPr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b="1">
                <a:solidFill>
                  <a:srgbClr val="2E75B6"/>
                </a:solidFill>
              </a:rPr>
              <a:t>【实施】</a:t>
            </a:r>
            <a:endParaRPr lang="zh-CN" altLang="en-US" b="1">
              <a:solidFill>
                <a:srgbClr val="2E75B6"/>
              </a:solidFill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/>
              <a:t>1. 常见保护具的使用方法（1）床档。（2）约束带：约束带是一种保护患者安全的装置，用于躁动患者，有自伤或坠床的危险，或治疗需要固定身体某一部位，限制其身体或肢体的活动。</a:t>
            </a:r>
            <a:endParaRPr lang="zh-CN" alt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1313180" y="685800"/>
            <a:ext cx="10064115" cy="54870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/>
              <a:t>（3）支被架：支被架主要用于肢体瘫痪或极度衰弱的患者，防止被盖压迫肢体，影响肢体的功能和血液循环，而造成永久性伤害；也可用于灼伤患者暴露疗法需要保暖时。</a:t>
            </a:r>
            <a:endParaRPr lang="zh-CN" altLang="en-US"/>
          </a:p>
          <a:p>
            <a:pPr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b="1">
                <a:solidFill>
                  <a:srgbClr val="2E75B6"/>
                </a:solidFill>
              </a:rPr>
              <a:t>【评价】</a:t>
            </a:r>
            <a:endParaRPr lang="zh-CN" altLang="en-US" b="1">
              <a:solidFill>
                <a:srgbClr val="2E75B6"/>
              </a:solidFill>
            </a:endParaRPr>
          </a:p>
          <a:p>
            <a:pPr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/>
              <a:t>（1）能满足使用保护具患者身体的基本需要，并保证患者安全和舒适。（2）患者无血液循环不良，皮肤破损、骨折等意外发生。（3）患者及家属了解使用保护具的原因和目的，能配合并接受措施的使用。（4）各项检查、治疗和护理能够顺利进行。</a:t>
            </a:r>
            <a:endParaRPr lang="zh-CN" altLang="en-US"/>
          </a:p>
          <a:p>
            <a:pPr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b="1">
                <a:solidFill>
                  <a:srgbClr val="2E75B6"/>
                </a:solidFill>
              </a:rPr>
              <a:t>【注意事项】</a:t>
            </a:r>
            <a:endParaRPr lang="zh-CN" altLang="en-US" b="1">
              <a:solidFill>
                <a:srgbClr val="2E75B6"/>
              </a:solidFill>
            </a:endParaRPr>
          </a:p>
          <a:p>
            <a:pPr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/>
              <a:t>（1）严格掌握保护具应用的适应证，维护患者自尊。（2）保护具只能短期使用，用时使肢体处于功能位置，并协助患者翻身，保证患者安全、舒适。（3）使用约束带时，带下应垫衬垫，固定须松紧适宜。（4）记录使用保护具的原因、时间、每次观察结果、相应的护理措施、解除约束的时间。（5）向患者及家属介绍约束带使用的必要性，消除其心理障碍；介绍保护具应用的操作程序，说明操作要领及注意事项，防止并发症的发生。</a:t>
            </a:r>
            <a:endParaRPr lang="zh-CN" altLang="en-US"/>
          </a:p>
          <a:p>
            <a:pPr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b="1">
                <a:solidFill>
                  <a:srgbClr val="2E75B6"/>
                </a:solidFill>
              </a:rPr>
              <a:t>【健康教育】</a:t>
            </a:r>
            <a:endParaRPr lang="zh-CN" altLang="en-US" b="1">
              <a:solidFill>
                <a:srgbClr val="2E75B6"/>
              </a:solidFill>
            </a:endParaRPr>
          </a:p>
          <a:p>
            <a:pPr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/>
              <a:t>通过沟通交流，让家属和患者理解保护具使用的重要性，并能给予积极配合。使用过程中主动观察局部的情况，并能说出自己的感受。</a:t>
            </a:r>
            <a:endParaRPr lang="zh-CN" alt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 b="-2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2385695" y="2120265"/>
            <a:ext cx="6278880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7200" b="1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谢谢观看</a:t>
            </a:r>
            <a:endParaRPr lang="zh-CN" altLang="en-US" sz="7200" b="1">
              <a:solidFill>
                <a:schemeClr val="bg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3987165" y="4099560"/>
            <a:ext cx="2689860" cy="566420"/>
            <a:chOff x="8046" y="6890"/>
            <a:chExt cx="3107" cy="892"/>
          </a:xfrm>
        </p:grpSpPr>
        <p:sp>
          <p:nvSpPr>
            <p:cNvPr id="4" name="圆角矩形 3"/>
            <p:cNvSpPr/>
            <p:nvPr/>
          </p:nvSpPr>
          <p:spPr>
            <a:xfrm>
              <a:off x="8046" y="6890"/>
              <a:ext cx="3107" cy="892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黑体" panose="02010609060101010101" charset="-122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8124" y="7004"/>
              <a:ext cx="2951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>
                  <a:solidFill>
                    <a:schemeClr val="bg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北京出版社</a:t>
              </a:r>
              <a:endParaRPr lang="zh-CN" altLang="en-US" sz="240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cover dir="d"/>
      </p:transition>
    </mc:Choice>
    <mc:Fallback>
      <p:transition spd="slow">
        <p:cover dir="d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9784873da7d5dd939555a422eff551ceed9e77a644dba-7A8xtg"/>
          <p:cNvPicPr>
            <a:picLocks noChangeAspect="1"/>
          </p:cNvPicPr>
          <p:nvPr/>
        </p:nvPicPr>
        <p:blipFill>
          <a:blip r:embed="rId1"/>
          <a:srcRect l="12780" t="2600" r="33949" b="13746"/>
          <a:stretch>
            <a:fillRect/>
          </a:stretch>
        </p:blipFill>
        <p:spPr>
          <a:xfrm>
            <a:off x="-15875" y="19685"/>
            <a:ext cx="3674110" cy="686562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09855" y="132715"/>
            <a:ext cx="3422650" cy="6640195"/>
          </a:xfrm>
          <a:prstGeom prst="rect">
            <a:avLst/>
          </a:prstGeom>
          <a:solidFill>
            <a:schemeClr val="bg1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984250" y="1511935"/>
            <a:ext cx="1452880" cy="3046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b="1">
                <a:solidFill>
                  <a:srgbClr val="5A84AF"/>
                </a:solidFill>
                <a:latin typeface="黑体" panose="02010609060101010101" charset="-122"/>
                <a:ea typeface="黑体" panose="02010609060101010101" charset="-122"/>
              </a:rPr>
              <a:t>目</a:t>
            </a:r>
            <a:endParaRPr lang="zh-CN" altLang="en-US" sz="9600" b="1">
              <a:solidFill>
                <a:srgbClr val="5A84AF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r>
              <a:rPr lang="zh-CN" altLang="en-US" sz="9600" b="1">
                <a:solidFill>
                  <a:srgbClr val="5A84AF"/>
                </a:solidFill>
                <a:latin typeface="黑体" panose="02010609060101010101" charset="-122"/>
                <a:ea typeface="黑体" panose="02010609060101010101" charset="-122"/>
              </a:rPr>
              <a:t>录</a:t>
            </a:r>
            <a:endParaRPr lang="zh-CN" altLang="en-US" sz="9600" b="1">
              <a:solidFill>
                <a:srgbClr val="5A84AF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3968022" y="1644382"/>
            <a:ext cx="3498580" cy="540000"/>
            <a:chOff x="1397186" y="3857714"/>
            <a:chExt cx="4055189" cy="549605"/>
          </a:xfrm>
        </p:grpSpPr>
        <p:sp>
          <p:nvSpPr>
            <p:cNvPr id="54" name="_14"/>
            <p:cNvSpPr txBox="1">
              <a:spLocks noChangeArrowheads="1"/>
            </p:cNvSpPr>
            <p:nvPr/>
          </p:nvSpPr>
          <p:spPr bwMode="auto">
            <a:xfrm>
              <a:off x="1397186" y="3857714"/>
              <a:ext cx="1123680" cy="549605"/>
            </a:xfrm>
            <a:prstGeom prst="rect">
              <a:avLst/>
            </a:prstGeom>
            <a:solidFill>
              <a:srgbClr val="8EC0B9"/>
            </a:solidFill>
            <a:ln w="9525">
              <a:noFill/>
              <a:miter lim="800000"/>
            </a:ln>
            <a:effectLst/>
          </p:spPr>
          <p:txBody>
            <a:bodyPr vert="horz" wrap="square" lIns="68567" tIns="34283" rIns="68567" bIns="34283" numCol="1" anchor="ctr" anchorCtr="0" compatLnSpc="1"/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algn="ctr"/>
              <a:r>
                <a:rPr lang="zh-CN" altLang="en-US" sz="1800" dirty="0" smtClean="0">
                  <a:solidFill>
                    <a:schemeClr val="bg1"/>
                  </a:solidFill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第</a:t>
              </a:r>
              <a:r>
                <a:rPr lang="zh-CN" altLang="en-US" sz="1800" dirty="0" smtClean="0">
                  <a:solidFill>
                    <a:schemeClr val="bg1"/>
                  </a:solidFill>
                  <a:uFillTx/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九</a:t>
              </a:r>
              <a:r>
                <a:rPr lang="zh-CN" altLang="en-US" sz="1800" dirty="0" smtClean="0">
                  <a:solidFill>
                    <a:schemeClr val="bg1"/>
                  </a:solidFill>
                  <a:uFillTx/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章</a:t>
              </a:r>
              <a:endParaRPr lang="zh-CN" altLang="en-US" sz="1800" dirty="0">
                <a:solidFill>
                  <a:schemeClr val="bg1"/>
                </a:solidFill>
                <a:uFillTx/>
                <a:latin typeface="华文细黑" panose="02010600040101010101" charset="-122"/>
                <a:ea typeface="字魂70号-灵悦黑体"/>
                <a:sym typeface="华文细黑" panose="02010600040101010101" charset="-122"/>
              </a:endParaRPr>
            </a:p>
          </p:txBody>
        </p:sp>
        <p:sp>
          <p:nvSpPr>
            <p:cNvPr id="55" name="矩形 54"/>
            <p:cNvSpPr/>
            <p:nvPr/>
          </p:nvSpPr>
          <p:spPr bwMode="auto">
            <a:xfrm>
              <a:off x="2597287" y="3857714"/>
              <a:ext cx="2855088" cy="549605"/>
            </a:xfrm>
            <a:prstGeom prst="rect">
              <a:avLst/>
            </a:prstGeom>
            <a:noFill/>
            <a:ln w="19050">
              <a:solidFill>
                <a:srgbClr val="8EC0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spcBef>
                  <a:spcPct val="50000"/>
                </a:spcBef>
              </a:pPr>
              <a:r>
                <a:rPr lang="zh-CN" altLang="en-US" sz="1600" b="1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+mn-ea"/>
                </a:rPr>
                <a:t>生命体征的评估及护理</a:t>
              </a:r>
              <a:endParaRPr lang="zh-CN" altLang="en-US" sz="16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+mn-ea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7990570" y="1644382"/>
            <a:ext cx="3698922" cy="540000"/>
            <a:chOff x="1397186" y="3857714"/>
            <a:chExt cx="4225649" cy="549605"/>
          </a:xfrm>
        </p:grpSpPr>
        <p:sp>
          <p:nvSpPr>
            <p:cNvPr id="20" name="_14"/>
            <p:cNvSpPr txBox="1">
              <a:spLocks noChangeArrowheads="1"/>
            </p:cNvSpPr>
            <p:nvPr/>
          </p:nvSpPr>
          <p:spPr bwMode="auto">
            <a:xfrm>
              <a:off x="1397186" y="3857714"/>
              <a:ext cx="1123680" cy="549605"/>
            </a:xfrm>
            <a:prstGeom prst="rect">
              <a:avLst/>
            </a:prstGeom>
            <a:solidFill>
              <a:srgbClr val="F3B96D"/>
            </a:solidFill>
            <a:ln w="9525">
              <a:solidFill>
                <a:srgbClr val="F3B96D"/>
              </a:solidFill>
              <a:miter lim="800000"/>
            </a:ln>
            <a:effectLst/>
          </p:spPr>
          <p:txBody>
            <a:bodyPr vert="horz" wrap="square" lIns="68567" tIns="34283" rIns="68567" bIns="34283" numCol="1" anchor="ctr" anchorCtr="0" compatLnSpc="1"/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algn="ctr"/>
              <a:r>
                <a:rPr lang="zh-CN" altLang="en-US" sz="1800" dirty="0" smtClean="0">
                  <a:solidFill>
                    <a:schemeClr val="bg1"/>
                  </a:solidFill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第十章</a:t>
              </a:r>
              <a:endParaRPr lang="zh-CN" altLang="en-US" sz="1800" dirty="0">
                <a:solidFill>
                  <a:schemeClr val="bg1"/>
                </a:solidFill>
                <a:uFillTx/>
                <a:latin typeface="华文细黑" panose="02010600040101010101" charset="-122"/>
                <a:ea typeface="字魂70号-灵悦黑体"/>
                <a:sym typeface="华文细黑" panose="02010600040101010101" charset="-122"/>
              </a:endParaRPr>
            </a:p>
          </p:txBody>
        </p:sp>
        <p:sp>
          <p:nvSpPr>
            <p:cNvPr id="21" name="矩形 20"/>
            <p:cNvSpPr/>
            <p:nvPr/>
          </p:nvSpPr>
          <p:spPr bwMode="auto">
            <a:xfrm>
              <a:off x="2597135" y="3857714"/>
              <a:ext cx="3025700" cy="549589"/>
            </a:xfrm>
            <a:prstGeom prst="rect">
              <a:avLst/>
            </a:prstGeom>
            <a:noFill/>
            <a:ln w="19050">
              <a:solidFill>
                <a:srgbClr val="F3B9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lnSpc>
                  <a:spcPct val="150000"/>
                </a:lnSpc>
              </a:pPr>
              <a:r>
                <a:rPr sz="1600" b="1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+mn-ea"/>
                </a:rPr>
                <a:t>　患者的清洁护理</a:t>
              </a:r>
              <a:endParaRPr sz="16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+mn-ea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3968022" y="2553957"/>
            <a:ext cx="3498580" cy="540000"/>
            <a:chOff x="1397186" y="3857714"/>
            <a:chExt cx="4225649" cy="549605"/>
          </a:xfrm>
        </p:grpSpPr>
        <p:sp>
          <p:nvSpPr>
            <p:cNvPr id="24" name="_14"/>
            <p:cNvSpPr txBox="1">
              <a:spLocks noChangeArrowheads="1"/>
            </p:cNvSpPr>
            <p:nvPr/>
          </p:nvSpPr>
          <p:spPr bwMode="auto">
            <a:xfrm>
              <a:off x="1397186" y="3857714"/>
              <a:ext cx="1123680" cy="549605"/>
            </a:xfrm>
            <a:prstGeom prst="rect">
              <a:avLst/>
            </a:prstGeom>
            <a:solidFill>
              <a:srgbClr val="F3B96D"/>
            </a:solidFill>
            <a:ln w="9525">
              <a:solidFill>
                <a:srgbClr val="F3B96D"/>
              </a:solidFill>
              <a:miter lim="800000"/>
            </a:ln>
            <a:effectLst/>
          </p:spPr>
          <p:txBody>
            <a:bodyPr vert="horz" wrap="square" lIns="68567" tIns="34283" rIns="68567" bIns="34283" numCol="1" anchor="ctr" anchorCtr="0" compatLnSpc="1"/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algn="ctr"/>
              <a:r>
                <a:rPr lang="zh-CN" altLang="en-US" sz="1800" dirty="0" smtClean="0">
                  <a:solidFill>
                    <a:schemeClr val="bg1"/>
                  </a:solidFill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第十</a:t>
              </a:r>
              <a:endParaRPr lang="zh-CN" altLang="en-US" sz="1800" dirty="0" smtClean="0">
                <a:solidFill>
                  <a:schemeClr val="bg1"/>
                </a:solidFill>
                <a:latin typeface="华文细黑" panose="02010600040101010101" charset="-122"/>
                <a:ea typeface="字魂70号-灵悦黑体"/>
                <a:sym typeface="华文细黑" panose="02010600040101010101" charset="-122"/>
              </a:endParaRPr>
            </a:p>
            <a:p>
              <a:pPr algn="ctr"/>
              <a:r>
                <a:rPr lang="zh-CN" altLang="en-US" sz="1800" dirty="0" smtClean="0">
                  <a:solidFill>
                    <a:schemeClr val="bg1"/>
                  </a:solidFill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一章</a:t>
              </a:r>
              <a:endParaRPr lang="zh-CN" altLang="en-US" sz="1800" dirty="0">
                <a:solidFill>
                  <a:schemeClr val="bg1"/>
                </a:solidFill>
                <a:uFillTx/>
                <a:latin typeface="华文细黑" panose="02010600040101010101" charset="-122"/>
                <a:ea typeface="字魂70号-灵悦黑体"/>
                <a:sym typeface="华文细黑" panose="02010600040101010101" charset="-122"/>
              </a:endParaRPr>
            </a:p>
          </p:txBody>
        </p:sp>
        <p:sp>
          <p:nvSpPr>
            <p:cNvPr id="25" name="矩形 24"/>
            <p:cNvSpPr/>
            <p:nvPr/>
          </p:nvSpPr>
          <p:spPr bwMode="auto">
            <a:xfrm>
              <a:off x="2597135" y="3857714"/>
              <a:ext cx="3025700" cy="549589"/>
            </a:xfrm>
            <a:prstGeom prst="rect">
              <a:avLst/>
            </a:prstGeom>
            <a:noFill/>
            <a:ln w="19050">
              <a:solidFill>
                <a:srgbClr val="F3B9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spcBef>
                  <a:spcPct val="50000"/>
                </a:spcBef>
              </a:pPr>
              <a:r>
                <a:rPr lang="zh-CN" altLang="en-US" sz="1600" b="1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+mn-ea"/>
                </a:rPr>
                <a:t>饮食护理</a:t>
              </a:r>
              <a:endParaRPr lang="zh-CN" altLang="en-US" sz="16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+mn-ea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7990570" y="2553957"/>
            <a:ext cx="3698922" cy="540000"/>
            <a:chOff x="1397186" y="3857714"/>
            <a:chExt cx="4055189" cy="549605"/>
          </a:xfrm>
        </p:grpSpPr>
        <p:sp>
          <p:nvSpPr>
            <p:cNvPr id="27" name="_14"/>
            <p:cNvSpPr txBox="1">
              <a:spLocks noChangeArrowheads="1"/>
            </p:cNvSpPr>
            <p:nvPr/>
          </p:nvSpPr>
          <p:spPr bwMode="auto">
            <a:xfrm>
              <a:off x="1397186" y="3857714"/>
              <a:ext cx="1123680" cy="549605"/>
            </a:xfrm>
            <a:prstGeom prst="rect">
              <a:avLst/>
            </a:prstGeom>
            <a:solidFill>
              <a:srgbClr val="8EC0B9"/>
            </a:solidFill>
            <a:ln w="9525">
              <a:noFill/>
              <a:miter lim="800000"/>
            </a:ln>
            <a:effectLst/>
          </p:spPr>
          <p:txBody>
            <a:bodyPr vert="horz" wrap="square" lIns="68567" tIns="34283" rIns="68567" bIns="34283" numCol="1" anchor="ctr" anchorCtr="0" compatLnSpc="1"/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algn="ctr"/>
              <a:r>
                <a:rPr lang="zh-CN" altLang="en-US" sz="1800" dirty="0" smtClean="0">
                  <a:solidFill>
                    <a:schemeClr val="bg1"/>
                  </a:solidFill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第十</a:t>
              </a:r>
              <a:endParaRPr lang="zh-CN" altLang="en-US" sz="1800" dirty="0" smtClean="0">
                <a:solidFill>
                  <a:schemeClr val="bg1"/>
                </a:solidFill>
                <a:latin typeface="华文细黑" panose="02010600040101010101" charset="-122"/>
                <a:ea typeface="字魂70号-灵悦黑体"/>
                <a:sym typeface="华文细黑" panose="02010600040101010101" charset="-122"/>
              </a:endParaRPr>
            </a:p>
            <a:p>
              <a:pPr algn="ctr"/>
              <a:r>
                <a:rPr lang="zh-CN" altLang="en-US" sz="1800" dirty="0" smtClean="0">
                  <a:solidFill>
                    <a:schemeClr val="bg1"/>
                  </a:solidFill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二章</a:t>
              </a:r>
              <a:endParaRPr lang="zh-CN" altLang="en-US" sz="1800" dirty="0">
                <a:solidFill>
                  <a:schemeClr val="bg1"/>
                </a:solidFill>
                <a:uFillTx/>
                <a:latin typeface="华文细黑" panose="02010600040101010101" charset="-122"/>
                <a:ea typeface="字魂70号-灵悦黑体"/>
                <a:sym typeface="华文细黑" panose="02010600040101010101" charset="-122"/>
              </a:endParaRPr>
            </a:p>
          </p:txBody>
        </p:sp>
        <p:sp>
          <p:nvSpPr>
            <p:cNvPr id="28" name="矩形 27"/>
            <p:cNvSpPr/>
            <p:nvPr/>
          </p:nvSpPr>
          <p:spPr bwMode="auto">
            <a:xfrm>
              <a:off x="2597287" y="3857714"/>
              <a:ext cx="2855088" cy="549605"/>
            </a:xfrm>
            <a:prstGeom prst="rect">
              <a:avLst/>
            </a:prstGeom>
            <a:noFill/>
            <a:ln w="19050">
              <a:solidFill>
                <a:srgbClr val="8EC0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spcBef>
                  <a:spcPct val="50000"/>
                </a:spcBef>
              </a:pPr>
              <a:r>
                <a:rPr lang="zh-CN" altLang="en-US" sz="1600" b="1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+mn-ea"/>
                </a:rPr>
                <a:t>排泄护理</a:t>
              </a:r>
              <a:endParaRPr lang="zh-CN" altLang="en-US" sz="16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+mn-ea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3968022" y="3472028"/>
            <a:ext cx="3498580" cy="540000"/>
            <a:chOff x="1397186" y="3857714"/>
            <a:chExt cx="4055189" cy="549605"/>
          </a:xfrm>
        </p:grpSpPr>
        <p:sp>
          <p:nvSpPr>
            <p:cNvPr id="31" name="_14"/>
            <p:cNvSpPr txBox="1">
              <a:spLocks noChangeArrowheads="1"/>
            </p:cNvSpPr>
            <p:nvPr/>
          </p:nvSpPr>
          <p:spPr bwMode="auto">
            <a:xfrm>
              <a:off x="1397186" y="3857714"/>
              <a:ext cx="1123680" cy="549605"/>
            </a:xfrm>
            <a:prstGeom prst="rect">
              <a:avLst/>
            </a:prstGeom>
            <a:solidFill>
              <a:srgbClr val="8EC0B9"/>
            </a:solidFill>
            <a:ln w="9525">
              <a:noFill/>
              <a:miter lim="800000"/>
            </a:ln>
            <a:effectLst/>
          </p:spPr>
          <p:txBody>
            <a:bodyPr vert="horz" wrap="square" lIns="68567" tIns="34283" rIns="68567" bIns="34283" numCol="1" anchor="ctr" anchorCtr="0" compatLnSpc="1"/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algn="ctr"/>
              <a:r>
                <a:rPr lang="zh-CN" altLang="en-US" sz="1800" dirty="0" smtClean="0">
                  <a:solidFill>
                    <a:schemeClr val="bg1"/>
                  </a:solidFill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第十</a:t>
              </a:r>
              <a:endParaRPr lang="zh-CN" altLang="en-US" sz="1800" dirty="0" smtClean="0">
                <a:solidFill>
                  <a:schemeClr val="bg1"/>
                </a:solidFill>
                <a:latin typeface="华文细黑" panose="02010600040101010101" charset="-122"/>
                <a:ea typeface="字魂70号-灵悦黑体"/>
                <a:sym typeface="华文细黑" panose="02010600040101010101" charset="-122"/>
              </a:endParaRPr>
            </a:p>
            <a:p>
              <a:pPr algn="ctr"/>
              <a:r>
                <a:rPr lang="zh-CN" altLang="en-US" sz="1800" dirty="0" smtClean="0">
                  <a:solidFill>
                    <a:schemeClr val="bg1"/>
                  </a:solidFill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三章</a:t>
              </a:r>
              <a:endParaRPr lang="zh-CN" altLang="en-US" sz="1800" dirty="0">
                <a:solidFill>
                  <a:schemeClr val="bg1"/>
                </a:solidFill>
                <a:uFillTx/>
                <a:latin typeface="华文细黑" panose="02010600040101010101" charset="-122"/>
                <a:ea typeface="字魂70号-灵悦黑体"/>
                <a:sym typeface="华文细黑" panose="02010600040101010101" charset="-122"/>
              </a:endParaRPr>
            </a:p>
          </p:txBody>
        </p:sp>
        <p:sp>
          <p:nvSpPr>
            <p:cNvPr id="33" name="矩形 32"/>
            <p:cNvSpPr/>
            <p:nvPr/>
          </p:nvSpPr>
          <p:spPr bwMode="auto">
            <a:xfrm>
              <a:off x="2597287" y="3857714"/>
              <a:ext cx="2855088" cy="549605"/>
            </a:xfrm>
            <a:prstGeom prst="rect">
              <a:avLst/>
            </a:prstGeom>
            <a:noFill/>
            <a:ln w="19050">
              <a:solidFill>
                <a:srgbClr val="8EC0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spcBef>
                  <a:spcPct val="50000"/>
                </a:spcBef>
              </a:pPr>
              <a:r>
                <a:rPr lang="zh-CN" altLang="en-US" sz="1600" b="1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+mn-ea"/>
                </a:rPr>
                <a:t>标本采集</a:t>
              </a:r>
              <a:endParaRPr lang="zh-CN" altLang="en-US" sz="16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+mn-ea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7990570" y="3463138"/>
            <a:ext cx="3698922" cy="540000"/>
            <a:chOff x="1397186" y="3857714"/>
            <a:chExt cx="4225649" cy="549605"/>
          </a:xfrm>
        </p:grpSpPr>
        <p:sp>
          <p:nvSpPr>
            <p:cNvPr id="35" name="_14"/>
            <p:cNvSpPr txBox="1">
              <a:spLocks noChangeArrowheads="1"/>
            </p:cNvSpPr>
            <p:nvPr/>
          </p:nvSpPr>
          <p:spPr bwMode="auto">
            <a:xfrm>
              <a:off x="1397186" y="3857714"/>
              <a:ext cx="1123680" cy="549605"/>
            </a:xfrm>
            <a:prstGeom prst="rect">
              <a:avLst/>
            </a:prstGeom>
            <a:solidFill>
              <a:srgbClr val="F3B96D"/>
            </a:solidFill>
            <a:ln w="9525">
              <a:solidFill>
                <a:srgbClr val="F3B96D"/>
              </a:solidFill>
              <a:miter lim="800000"/>
            </a:ln>
            <a:effectLst/>
          </p:spPr>
          <p:txBody>
            <a:bodyPr vert="horz" wrap="square" lIns="68567" tIns="34283" rIns="68567" bIns="34283" numCol="1" anchor="ctr" anchorCtr="0" compatLnSpc="1"/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algn="ctr"/>
              <a:r>
                <a:rPr lang="zh-CN" altLang="en-US" sz="1800" dirty="0" smtClean="0">
                  <a:solidFill>
                    <a:schemeClr val="bg1"/>
                  </a:solidFill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第十</a:t>
              </a:r>
              <a:endParaRPr lang="zh-CN" altLang="en-US" sz="1800" dirty="0" smtClean="0">
                <a:solidFill>
                  <a:schemeClr val="bg1"/>
                </a:solidFill>
                <a:latin typeface="华文细黑" panose="02010600040101010101" charset="-122"/>
                <a:ea typeface="字魂70号-灵悦黑体"/>
                <a:sym typeface="华文细黑" panose="02010600040101010101" charset="-122"/>
              </a:endParaRPr>
            </a:p>
            <a:p>
              <a:pPr algn="ctr"/>
              <a:r>
                <a:rPr lang="zh-CN" altLang="en-US" sz="1800" dirty="0" smtClean="0">
                  <a:solidFill>
                    <a:schemeClr val="bg1"/>
                  </a:solidFill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四章</a:t>
              </a:r>
              <a:endParaRPr lang="zh-CN" altLang="en-US" sz="1800" dirty="0">
                <a:solidFill>
                  <a:schemeClr val="bg1"/>
                </a:solidFill>
                <a:uFillTx/>
                <a:latin typeface="华文细黑" panose="02010600040101010101" charset="-122"/>
                <a:ea typeface="字魂70号-灵悦黑体"/>
                <a:sym typeface="华文细黑" panose="02010600040101010101" charset="-122"/>
              </a:endParaRPr>
            </a:p>
          </p:txBody>
        </p:sp>
        <p:sp>
          <p:nvSpPr>
            <p:cNvPr id="36" name="矩形 35"/>
            <p:cNvSpPr/>
            <p:nvPr/>
          </p:nvSpPr>
          <p:spPr bwMode="auto">
            <a:xfrm>
              <a:off x="2597135" y="3857714"/>
              <a:ext cx="3025700" cy="549589"/>
            </a:xfrm>
            <a:prstGeom prst="rect">
              <a:avLst/>
            </a:prstGeom>
            <a:noFill/>
            <a:ln w="19050">
              <a:solidFill>
                <a:srgbClr val="F3B9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spcBef>
                  <a:spcPct val="50000"/>
                </a:spcBef>
              </a:pPr>
              <a:r>
                <a:rPr lang="zh-CN" altLang="en-US" sz="1600" b="1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+mn-ea"/>
                </a:rPr>
                <a:t>冷热疗法</a:t>
              </a:r>
              <a:endParaRPr lang="zh-CN" altLang="en-US" sz="16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+mn-ea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4008027" y="4401427"/>
            <a:ext cx="3498580" cy="540000"/>
            <a:chOff x="1397186" y="3857714"/>
            <a:chExt cx="4225649" cy="549605"/>
          </a:xfrm>
        </p:grpSpPr>
        <p:sp>
          <p:nvSpPr>
            <p:cNvPr id="41" name="_14"/>
            <p:cNvSpPr txBox="1">
              <a:spLocks noChangeArrowheads="1"/>
            </p:cNvSpPr>
            <p:nvPr/>
          </p:nvSpPr>
          <p:spPr bwMode="auto">
            <a:xfrm>
              <a:off x="1397186" y="3857714"/>
              <a:ext cx="1123680" cy="549605"/>
            </a:xfrm>
            <a:prstGeom prst="rect">
              <a:avLst/>
            </a:prstGeom>
            <a:solidFill>
              <a:srgbClr val="F3B96D"/>
            </a:solidFill>
            <a:ln w="9525">
              <a:solidFill>
                <a:srgbClr val="F3B96D"/>
              </a:solidFill>
              <a:miter lim="800000"/>
            </a:ln>
            <a:effectLst/>
          </p:spPr>
          <p:txBody>
            <a:bodyPr vert="horz" wrap="square" lIns="68567" tIns="34283" rIns="68567" bIns="34283" numCol="1" anchor="ctr" anchorCtr="0" compatLnSpc="1"/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algn="ctr"/>
              <a:r>
                <a:rPr lang="zh-CN" altLang="en-US" sz="1800" dirty="0" smtClean="0">
                  <a:solidFill>
                    <a:schemeClr val="bg1"/>
                  </a:solidFill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第十</a:t>
              </a:r>
              <a:endParaRPr lang="zh-CN" altLang="en-US" sz="1800" dirty="0" smtClean="0">
                <a:solidFill>
                  <a:schemeClr val="bg1"/>
                </a:solidFill>
                <a:latin typeface="华文细黑" panose="02010600040101010101" charset="-122"/>
                <a:ea typeface="字魂70号-灵悦黑体"/>
                <a:sym typeface="华文细黑" panose="02010600040101010101" charset="-122"/>
              </a:endParaRPr>
            </a:p>
            <a:p>
              <a:pPr algn="ctr"/>
              <a:r>
                <a:rPr lang="zh-CN" altLang="en-US" sz="1800" dirty="0" smtClean="0">
                  <a:solidFill>
                    <a:schemeClr val="bg1"/>
                  </a:solidFill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五章</a:t>
              </a:r>
              <a:endParaRPr lang="zh-CN" altLang="en-US" sz="1800" dirty="0">
                <a:solidFill>
                  <a:schemeClr val="bg1"/>
                </a:solidFill>
                <a:uFillTx/>
                <a:latin typeface="华文细黑" panose="02010600040101010101" charset="-122"/>
                <a:ea typeface="字魂70号-灵悦黑体"/>
                <a:sym typeface="华文细黑" panose="02010600040101010101" charset="-122"/>
              </a:endParaRPr>
            </a:p>
          </p:txBody>
        </p:sp>
        <p:sp>
          <p:nvSpPr>
            <p:cNvPr id="42" name="矩形 41"/>
            <p:cNvSpPr/>
            <p:nvPr/>
          </p:nvSpPr>
          <p:spPr bwMode="auto">
            <a:xfrm>
              <a:off x="2597135" y="3857714"/>
              <a:ext cx="3025700" cy="549589"/>
            </a:xfrm>
            <a:prstGeom prst="rect">
              <a:avLst/>
            </a:prstGeom>
            <a:noFill/>
            <a:ln w="19050">
              <a:solidFill>
                <a:srgbClr val="F3B9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spcBef>
                  <a:spcPct val="50000"/>
                </a:spcBef>
              </a:pPr>
              <a:r>
                <a:rPr lang="zh-CN" altLang="en-US" sz="1600" b="1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+mn-ea"/>
                </a:rPr>
                <a:t>病情观察和危重患者的抢救</a:t>
              </a:r>
              <a:endParaRPr lang="zh-CN" altLang="en-US" sz="16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+mn-ea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7990747" y="4372458"/>
            <a:ext cx="3498580" cy="540000"/>
            <a:chOff x="1397186" y="3857714"/>
            <a:chExt cx="4055189" cy="549605"/>
          </a:xfrm>
        </p:grpSpPr>
        <p:sp>
          <p:nvSpPr>
            <p:cNvPr id="5" name="_14"/>
            <p:cNvSpPr txBox="1">
              <a:spLocks noChangeArrowheads="1"/>
            </p:cNvSpPr>
            <p:nvPr/>
          </p:nvSpPr>
          <p:spPr bwMode="auto">
            <a:xfrm>
              <a:off x="1397186" y="3857714"/>
              <a:ext cx="1123680" cy="549605"/>
            </a:xfrm>
            <a:prstGeom prst="rect">
              <a:avLst/>
            </a:prstGeom>
            <a:solidFill>
              <a:srgbClr val="8EC0B9"/>
            </a:solidFill>
            <a:ln w="9525">
              <a:noFill/>
              <a:miter lim="800000"/>
            </a:ln>
            <a:effectLst/>
          </p:spPr>
          <p:txBody>
            <a:bodyPr vert="horz" wrap="square" lIns="68567" tIns="34283" rIns="68567" bIns="34283" numCol="1" anchor="ctr" anchorCtr="0" compatLnSpc="1"/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algn="ctr"/>
              <a:r>
                <a:rPr lang="zh-CN" altLang="en-US" sz="1800" dirty="0" smtClean="0">
                  <a:solidFill>
                    <a:schemeClr val="bg1"/>
                  </a:solidFill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第十</a:t>
              </a:r>
              <a:endParaRPr lang="zh-CN" altLang="en-US" sz="1800" dirty="0" smtClean="0">
                <a:solidFill>
                  <a:schemeClr val="bg1"/>
                </a:solidFill>
                <a:latin typeface="华文细黑" panose="02010600040101010101" charset="-122"/>
                <a:ea typeface="字魂70号-灵悦黑体"/>
                <a:sym typeface="华文细黑" panose="02010600040101010101" charset="-122"/>
              </a:endParaRPr>
            </a:p>
            <a:p>
              <a:pPr algn="ctr"/>
              <a:r>
                <a:rPr lang="zh-CN" altLang="en-US" sz="1800" dirty="0" smtClean="0">
                  <a:solidFill>
                    <a:schemeClr val="bg1"/>
                  </a:solidFill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六章</a:t>
              </a:r>
              <a:endParaRPr lang="zh-CN" altLang="en-US" sz="1800" dirty="0">
                <a:solidFill>
                  <a:schemeClr val="bg1"/>
                </a:solidFill>
                <a:uFillTx/>
                <a:latin typeface="华文细黑" panose="02010600040101010101" charset="-122"/>
                <a:ea typeface="字魂70号-灵悦黑体"/>
                <a:sym typeface="华文细黑" panose="02010600040101010101" charset="-122"/>
              </a:endParaRPr>
            </a:p>
          </p:txBody>
        </p:sp>
        <p:sp>
          <p:nvSpPr>
            <p:cNvPr id="6" name="矩形 5"/>
            <p:cNvSpPr/>
            <p:nvPr/>
          </p:nvSpPr>
          <p:spPr bwMode="auto">
            <a:xfrm>
              <a:off x="2597287" y="3857714"/>
              <a:ext cx="2855088" cy="549605"/>
            </a:xfrm>
            <a:prstGeom prst="rect">
              <a:avLst/>
            </a:prstGeom>
            <a:noFill/>
            <a:ln w="19050">
              <a:solidFill>
                <a:srgbClr val="8EC0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spcBef>
                  <a:spcPct val="50000"/>
                </a:spcBef>
              </a:pPr>
              <a:r>
                <a:rPr lang="zh-CN" altLang="en-US" sz="1600" b="1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+mn-ea"/>
                </a:rPr>
                <a:t>临终患者的护理</a:t>
              </a:r>
              <a:endParaRPr lang="zh-CN" altLang="en-US" sz="16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+mn-ea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063907" y="5330673"/>
            <a:ext cx="3498580" cy="540000"/>
            <a:chOff x="1397186" y="3857714"/>
            <a:chExt cx="4055189" cy="549605"/>
          </a:xfrm>
        </p:grpSpPr>
        <p:sp>
          <p:nvSpPr>
            <p:cNvPr id="8" name="_14"/>
            <p:cNvSpPr txBox="1">
              <a:spLocks noChangeArrowheads="1"/>
            </p:cNvSpPr>
            <p:nvPr/>
          </p:nvSpPr>
          <p:spPr bwMode="auto">
            <a:xfrm>
              <a:off x="1397186" y="3857714"/>
              <a:ext cx="1123680" cy="549605"/>
            </a:xfrm>
            <a:prstGeom prst="rect">
              <a:avLst/>
            </a:prstGeom>
            <a:solidFill>
              <a:srgbClr val="8EC0B9"/>
            </a:solidFill>
            <a:ln w="9525">
              <a:noFill/>
              <a:miter lim="800000"/>
            </a:ln>
            <a:effectLst/>
          </p:spPr>
          <p:txBody>
            <a:bodyPr vert="horz" wrap="square" lIns="68567" tIns="34283" rIns="68567" bIns="34283" numCol="1" anchor="ctr" anchorCtr="0" compatLnSpc="1"/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algn="ctr"/>
              <a:r>
                <a:rPr lang="zh-CN" altLang="en-US" sz="1800" dirty="0" smtClean="0">
                  <a:solidFill>
                    <a:schemeClr val="bg1"/>
                  </a:solidFill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第十</a:t>
              </a:r>
              <a:endParaRPr lang="zh-CN" altLang="en-US" sz="1800" dirty="0" smtClean="0">
                <a:solidFill>
                  <a:schemeClr val="bg1"/>
                </a:solidFill>
                <a:latin typeface="华文细黑" panose="02010600040101010101" charset="-122"/>
                <a:ea typeface="字魂70号-灵悦黑体"/>
                <a:sym typeface="华文细黑" panose="02010600040101010101" charset="-122"/>
              </a:endParaRPr>
            </a:p>
            <a:p>
              <a:pPr algn="ctr"/>
              <a:r>
                <a:rPr lang="zh-CN" altLang="en-US" sz="1800" dirty="0" smtClean="0">
                  <a:solidFill>
                    <a:schemeClr val="bg1"/>
                  </a:solidFill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七章</a:t>
              </a:r>
              <a:endParaRPr lang="zh-CN" altLang="en-US" sz="1800" dirty="0">
                <a:solidFill>
                  <a:schemeClr val="bg1"/>
                </a:solidFill>
                <a:uFillTx/>
                <a:latin typeface="华文细黑" panose="02010600040101010101" charset="-122"/>
                <a:ea typeface="字魂70号-灵悦黑体"/>
                <a:sym typeface="华文细黑" panose="02010600040101010101" charset="-122"/>
              </a:endParaRPr>
            </a:p>
          </p:txBody>
        </p:sp>
        <p:sp>
          <p:nvSpPr>
            <p:cNvPr id="10" name="矩形 9"/>
            <p:cNvSpPr/>
            <p:nvPr/>
          </p:nvSpPr>
          <p:spPr bwMode="auto">
            <a:xfrm>
              <a:off x="2597287" y="3857714"/>
              <a:ext cx="2855088" cy="549605"/>
            </a:xfrm>
            <a:prstGeom prst="rect">
              <a:avLst/>
            </a:prstGeom>
            <a:noFill/>
            <a:ln w="19050">
              <a:solidFill>
                <a:srgbClr val="8EC0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spcBef>
                  <a:spcPct val="50000"/>
                </a:spcBef>
              </a:pPr>
              <a:r>
                <a:rPr lang="zh-CN" altLang="en-US" sz="1600" b="1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+mn-ea"/>
                </a:rPr>
                <a:t>医疗和护理文件书写</a:t>
              </a:r>
              <a:endParaRPr lang="zh-CN" altLang="en-US" sz="16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818515" y="1389380"/>
            <a:ext cx="10327005" cy="3138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6600" b="1" dirty="0">
                <a:solidFill>
                  <a:srgbClr val="0070C0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黑体" panose="02010609060101010101" charset="-122"/>
              </a:rPr>
              <a:t>单元五</a:t>
            </a:r>
            <a:endParaRPr lang="zh-CN" altLang="en-US" sz="6600" b="1" dirty="0">
              <a:solidFill>
                <a:srgbClr val="0070C0"/>
              </a:solidFill>
              <a:latin typeface="黑体" panose="02010609060101010101" charset="-122"/>
              <a:ea typeface="黑体" panose="02010609060101010101" charset="-122"/>
              <a:cs typeface="+mn-ea"/>
              <a:sym typeface="黑体" panose="02010609060101010101" charset="-122"/>
            </a:endParaRPr>
          </a:p>
          <a:p>
            <a:pPr algn="ctr">
              <a:lnSpc>
                <a:spcPct val="150000"/>
              </a:lnSpc>
              <a:defRPr/>
            </a:pPr>
            <a:r>
              <a:rPr lang="zh-CN" altLang="en-US" sz="6600" b="1" dirty="0">
                <a:solidFill>
                  <a:srgbClr val="0070C0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黑体" panose="02010609060101010101" charset="-122"/>
              </a:rPr>
              <a:t>卧位与安全</a:t>
            </a:r>
            <a:endParaRPr lang="zh-CN" altLang="en-US" sz="6600" b="1" dirty="0">
              <a:solidFill>
                <a:srgbClr val="0070C0"/>
              </a:solidFill>
              <a:latin typeface="黑体" panose="02010609060101010101" charset="-122"/>
              <a:ea typeface="黑体" panose="02010609060101010101" charset="-122"/>
              <a:cs typeface="+mn-ea"/>
              <a:sym typeface="黑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50">
        <p:newsflash/>
      </p:transition>
    </mc:Choice>
    <mc:Fallback>
      <p:transition spd="med">
        <p:newsflash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9"/>
          <p:cNvSpPr/>
          <p:nvPr/>
        </p:nvSpPr>
        <p:spPr bwMode="auto">
          <a:xfrm>
            <a:off x="301837" y="1193801"/>
            <a:ext cx="11654367" cy="736600"/>
          </a:xfrm>
          <a:custGeom>
            <a:avLst/>
            <a:gdLst>
              <a:gd name="T0" fmla="*/ 2 w 4909"/>
              <a:gd name="T1" fmla="*/ 0 h 310"/>
              <a:gd name="T2" fmla="*/ 609 w 4909"/>
              <a:gd name="T3" fmla="*/ 115 h 310"/>
              <a:gd name="T4" fmla="*/ 1222 w 4909"/>
              <a:gd name="T5" fmla="*/ 195 h 310"/>
              <a:gd name="T6" fmla="*/ 1838 w 4909"/>
              <a:gd name="T7" fmla="*/ 245 h 310"/>
              <a:gd name="T8" fmla="*/ 2456 w 4909"/>
              <a:gd name="T9" fmla="*/ 264 h 310"/>
              <a:gd name="T10" fmla="*/ 3073 w 4909"/>
              <a:gd name="T11" fmla="*/ 252 h 310"/>
              <a:gd name="T12" fmla="*/ 3382 w 4909"/>
              <a:gd name="T13" fmla="*/ 233 h 310"/>
              <a:gd name="T14" fmla="*/ 3535 w 4909"/>
              <a:gd name="T15" fmla="*/ 220 h 310"/>
              <a:gd name="T16" fmla="*/ 3689 w 4909"/>
              <a:gd name="T17" fmla="*/ 205 h 310"/>
              <a:gd name="T18" fmla="*/ 3996 w 4909"/>
              <a:gd name="T19" fmla="*/ 168 h 310"/>
              <a:gd name="T20" fmla="*/ 4302 w 4909"/>
              <a:gd name="T21" fmla="*/ 122 h 310"/>
              <a:gd name="T22" fmla="*/ 4606 w 4909"/>
              <a:gd name="T23" fmla="*/ 66 h 310"/>
              <a:gd name="T24" fmla="*/ 4757 w 4909"/>
              <a:gd name="T25" fmla="*/ 34 h 310"/>
              <a:gd name="T26" fmla="*/ 4908 w 4909"/>
              <a:gd name="T27" fmla="*/ 0 h 310"/>
              <a:gd name="T28" fmla="*/ 4909 w 4909"/>
              <a:gd name="T29" fmla="*/ 6 h 310"/>
              <a:gd name="T30" fmla="*/ 4760 w 4909"/>
              <a:gd name="T31" fmla="*/ 46 h 310"/>
              <a:gd name="T32" fmla="*/ 4609 w 4909"/>
              <a:gd name="T33" fmla="*/ 82 h 310"/>
              <a:gd name="T34" fmla="*/ 4306 w 4909"/>
              <a:gd name="T35" fmla="*/ 146 h 310"/>
              <a:gd name="T36" fmla="*/ 4001 w 4909"/>
              <a:gd name="T37" fmla="*/ 199 h 310"/>
              <a:gd name="T38" fmla="*/ 3693 w 4909"/>
              <a:gd name="T39" fmla="*/ 241 h 310"/>
              <a:gd name="T40" fmla="*/ 3075 w 4909"/>
              <a:gd name="T41" fmla="*/ 294 h 310"/>
              <a:gd name="T42" fmla="*/ 2455 w 4909"/>
              <a:gd name="T43" fmla="*/ 309 h 310"/>
              <a:gd name="T44" fmla="*/ 1836 w 4909"/>
              <a:gd name="T45" fmla="*/ 288 h 310"/>
              <a:gd name="T46" fmla="*/ 1218 w 4909"/>
              <a:gd name="T47" fmla="*/ 231 h 310"/>
              <a:gd name="T48" fmla="*/ 605 w 4909"/>
              <a:gd name="T49" fmla="*/ 140 h 310"/>
              <a:gd name="T50" fmla="*/ 301 w 4909"/>
              <a:gd name="T51" fmla="*/ 79 h 310"/>
              <a:gd name="T52" fmla="*/ 150 w 4909"/>
              <a:gd name="T53" fmla="*/ 45 h 310"/>
              <a:gd name="T54" fmla="*/ 0 w 4909"/>
              <a:gd name="T55" fmla="*/ 6 h 310"/>
              <a:gd name="T56" fmla="*/ 2 w 4909"/>
              <a:gd name="T57" fmla="*/ 0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909" h="310">
                <a:moveTo>
                  <a:pt x="2" y="0"/>
                </a:moveTo>
                <a:cubicBezTo>
                  <a:pt x="203" y="46"/>
                  <a:pt x="406" y="83"/>
                  <a:pt x="609" y="115"/>
                </a:cubicBezTo>
                <a:cubicBezTo>
                  <a:pt x="813" y="147"/>
                  <a:pt x="1017" y="173"/>
                  <a:pt x="1222" y="195"/>
                </a:cubicBezTo>
                <a:cubicBezTo>
                  <a:pt x="1427" y="217"/>
                  <a:pt x="1633" y="234"/>
                  <a:pt x="1838" y="245"/>
                </a:cubicBezTo>
                <a:cubicBezTo>
                  <a:pt x="2044" y="257"/>
                  <a:pt x="2250" y="264"/>
                  <a:pt x="2456" y="264"/>
                </a:cubicBezTo>
                <a:cubicBezTo>
                  <a:pt x="2662" y="266"/>
                  <a:pt x="2868" y="262"/>
                  <a:pt x="3073" y="252"/>
                </a:cubicBezTo>
                <a:cubicBezTo>
                  <a:pt x="3176" y="247"/>
                  <a:pt x="3279" y="241"/>
                  <a:pt x="3382" y="233"/>
                </a:cubicBezTo>
                <a:cubicBezTo>
                  <a:pt x="3433" y="229"/>
                  <a:pt x="3484" y="225"/>
                  <a:pt x="3535" y="220"/>
                </a:cubicBezTo>
                <a:cubicBezTo>
                  <a:pt x="3587" y="215"/>
                  <a:pt x="3638" y="210"/>
                  <a:pt x="3689" y="205"/>
                </a:cubicBezTo>
                <a:cubicBezTo>
                  <a:pt x="3792" y="194"/>
                  <a:pt x="3894" y="182"/>
                  <a:pt x="3996" y="168"/>
                </a:cubicBezTo>
                <a:cubicBezTo>
                  <a:pt x="4098" y="154"/>
                  <a:pt x="4200" y="139"/>
                  <a:pt x="4302" y="122"/>
                </a:cubicBezTo>
                <a:cubicBezTo>
                  <a:pt x="4403" y="105"/>
                  <a:pt x="4505" y="86"/>
                  <a:pt x="4606" y="66"/>
                </a:cubicBezTo>
                <a:cubicBezTo>
                  <a:pt x="4656" y="56"/>
                  <a:pt x="4707" y="45"/>
                  <a:pt x="4757" y="34"/>
                </a:cubicBezTo>
                <a:cubicBezTo>
                  <a:pt x="4807" y="23"/>
                  <a:pt x="4858" y="12"/>
                  <a:pt x="4908" y="0"/>
                </a:cubicBezTo>
                <a:cubicBezTo>
                  <a:pt x="4909" y="6"/>
                  <a:pt x="4909" y="6"/>
                  <a:pt x="4909" y="6"/>
                </a:cubicBezTo>
                <a:cubicBezTo>
                  <a:pt x="4860" y="20"/>
                  <a:pt x="4810" y="33"/>
                  <a:pt x="4760" y="46"/>
                </a:cubicBezTo>
                <a:cubicBezTo>
                  <a:pt x="4710" y="58"/>
                  <a:pt x="4659" y="70"/>
                  <a:pt x="4609" y="82"/>
                </a:cubicBezTo>
                <a:cubicBezTo>
                  <a:pt x="4508" y="105"/>
                  <a:pt x="4407" y="127"/>
                  <a:pt x="4306" y="146"/>
                </a:cubicBezTo>
                <a:cubicBezTo>
                  <a:pt x="4204" y="166"/>
                  <a:pt x="4103" y="183"/>
                  <a:pt x="4001" y="199"/>
                </a:cubicBezTo>
                <a:cubicBezTo>
                  <a:pt x="3898" y="215"/>
                  <a:pt x="3796" y="229"/>
                  <a:pt x="3693" y="241"/>
                </a:cubicBezTo>
                <a:cubicBezTo>
                  <a:pt x="3488" y="266"/>
                  <a:pt x="3282" y="283"/>
                  <a:pt x="3075" y="294"/>
                </a:cubicBezTo>
                <a:cubicBezTo>
                  <a:pt x="2869" y="305"/>
                  <a:pt x="2662" y="310"/>
                  <a:pt x="2455" y="309"/>
                </a:cubicBezTo>
                <a:cubicBezTo>
                  <a:pt x="2249" y="308"/>
                  <a:pt x="2042" y="301"/>
                  <a:pt x="1836" y="288"/>
                </a:cubicBezTo>
                <a:cubicBezTo>
                  <a:pt x="1629" y="274"/>
                  <a:pt x="1423" y="256"/>
                  <a:pt x="1218" y="231"/>
                </a:cubicBezTo>
                <a:cubicBezTo>
                  <a:pt x="1013" y="207"/>
                  <a:pt x="809" y="176"/>
                  <a:pt x="605" y="140"/>
                </a:cubicBezTo>
                <a:cubicBezTo>
                  <a:pt x="504" y="121"/>
                  <a:pt x="402" y="101"/>
                  <a:pt x="301" y="79"/>
                </a:cubicBezTo>
                <a:cubicBezTo>
                  <a:pt x="251" y="68"/>
                  <a:pt x="200" y="57"/>
                  <a:pt x="150" y="45"/>
                </a:cubicBezTo>
                <a:cubicBezTo>
                  <a:pt x="100" y="33"/>
                  <a:pt x="50" y="20"/>
                  <a:pt x="0" y="6"/>
                </a:cubicBezTo>
                <a:lnTo>
                  <a:pt x="2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 dirty="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2156460" y="1392555"/>
            <a:ext cx="1652905" cy="2454910"/>
            <a:chOff x="3345" y="2143"/>
            <a:chExt cx="2603" cy="3866"/>
          </a:xfrm>
        </p:grpSpPr>
        <p:sp>
          <p:nvSpPr>
            <p:cNvPr id="15" name="Freeform 7"/>
            <p:cNvSpPr>
              <a:spLocks noEditPoints="1"/>
            </p:cNvSpPr>
            <p:nvPr/>
          </p:nvSpPr>
          <p:spPr bwMode="auto">
            <a:xfrm>
              <a:off x="3345" y="3029"/>
              <a:ext cx="2603" cy="2980"/>
            </a:xfrm>
            <a:custGeom>
              <a:avLst/>
              <a:gdLst>
                <a:gd name="T0" fmla="*/ 123 w 696"/>
                <a:gd name="T1" fmla="*/ 224 h 796"/>
                <a:gd name="T2" fmla="*/ 123 w 696"/>
                <a:gd name="T3" fmla="*/ 673 h 796"/>
                <a:gd name="T4" fmla="*/ 572 w 696"/>
                <a:gd name="T5" fmla="*/ 673 h 796"/>
                <a:gd name="T6" fmla="*/ 572 w 696"/>
                <a:gd name="T7" fmla="*/ 224 h 796"/>
                <a:gd name="T8" fmla="*/ 348 w 696"/>
                <a:gd name="T9" fmla="*/ 0 h 796"/>
                <a:gd name="T10" fmla="*/ 123 w 696"/>
                <a:gd name="T11" fmla="*/ 224 h 796"/>
                <a:gd name="T12" fmla="*/ 361 w 696"/>
                <a:gd name="T13" fmla="*/ 101 h 796"/>
                <a:gd name="T14" fmla="*/ 328 w 696"/>
                <a:gd name="T15" fmla="*/ 101 h 796"/>
                <a:gd name="T16" fmla="*/ 328 w 696"/>
                <a:gd name="T17" fmla="*/ 67 h 796"/>
                <a:gd name="T18" fmla="*/ 361 w 696"/>
                <a:gd name="T19" fmla="*/ 67 h 796"/>
                <a:gd name="T20" fmla="*/ 361 w 696"/>
                <a:gd name="T21" fmla="*/ 101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6" h="796">
                  <a:moveTo>
                    <a:pt x="123" y="224"/>
                  </a:moveTo>
                  <a:cubicBezTo>
                    <a:pt x="0" y="348"/>
                    <a:pt x="0" y="549"/>
                    <a:pt x="123" y="673"/>
                  </a:cubicBezTo>
                  <a:cubicBezTo>
                    <a:pt x="247" y="796"/>
                    <a:pt x="448" y="796"/>
                    <a:pt x="572" y="673"/>
                  </a:cubicBezTo>
                  <a:cubicBezTo>
                    <a:pt x="696" y="549"/>
                    <a:pt x="696" y="348"/>
                    <a:pt x="572" y="224"/>
                  </a:cubicBezTo>
                  <a:cubicBezTo>
                    <a:pt x="348" y="0"/>
                    <a:pt x="348" y="0"/>
                    <a:pt x="348" y="0"/>
                  </a:cubicBezTo>
                  <a:lnTo>
                    <a:pt x="123" y="224"/>
                  </a:lnTo>
                  <a:close/>
                  <a:moveTo>
                    <a:pt x="361" y="101"/>
                  </a:moveTo>
                  <a:cubicBezTo>
                    <a:pt x="352" y="110"/>
                    <a:pt x="337" y="110"/>
                    <a:pt x="328" y="101"/>
                  </a:cubicBezTo>
                  <a:cubicBezTo>
                    <a:pt x="318" y="92"/>
                    <a:pt x="318" y="76"/>
                    <a:pt x="328" y="67"/>
                  </a:cubicBezTo>
                  <a:cubicBezTo>
                    <a:pt x="337" y="58"/>
                    <a:pt x="352" y="58"/>
                    <a:pt x="361" y="67"/>
                  </a:cubicBezTo>
                  <a:cubicBezTo>
                    <a:pt x="371" y="76"/>
                    <a:pt x="371" y="92"/>
                    <a:pt x="361" y="101"/>
                  </a:cubicBezTo>
                  <a:close/>
                </a:path>
              </a:pathLst>
            </a:custGeom>
            <a:solidFill>
              <a:srgbClr val="5A84A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endParaRPr>
            </a:p>
          </p:txBody>
        </p:sp>
        <p:sp>
          <p:nvSpPr>
            <p:cNvPr id="16" name="Freeform 10"/>
            <p:cNvSpPr/>
            <p:nvPr/>
          </p:nvSpPr>
          <p:spPr bwMode="auto">
            <a:xfrm>
              <a:off x="4295" y="2143"/>
              <a:ext cx="703" cy="1313"/>
            </a:xfrm>
            <a:custGeom>
              <a:avLst/>
              <a:gdLst>
                <a:gd name="T0" fmla="*/ 107 w 188"/>
                <a:gd name="T1" fmla="*/ 336 h 351"/>
                <a:gd name="T2" fmla="*/ 179 w 188"/>
                <a:gd name="T3" fmla="*/ 161 h 351"/>
                <a:gd name="T4" fmla="*/ 129 w 188"/>
                <a:gd name="T5" fmla="*/ 20 h 351"/>
                <a:gd name="T6" fmla="*/ 10 w 188"/>
                <a:gd name="T7" fmla="*/ 91 h 351"/>
                <a:gd name="T8" fmla="*/ 61 w 188"/>
                <a:gd name="T9" fmla="*/ 279 h 351"/>
                <a:gd name="T10" fmla="*/ 85 w 188"/>
                <a:gd name="T11" fmla="*/ 260 h 351"/>
                <a:gd name="T12" fmla="*/ 34 w 188"/>
                <a:gd name="T13" fmla="*/ 120 h 351"/>
                <a:gd name="T14" fmla="*/ 51 w 188"/>
                <a:gd name="T15" fmla="*/ 54 h 351"/>
                <a:gd name="T16" fmla="*/ 123 w 188"/>
                <a:gd name="T17" fmla="*/ 51 h 351"/>
                <a:gd name="T18" fmla="*/ 150 w 188"/>
                <a:gd name="T19" fmla="*/ 185 h 351"/>
                <a:gd name="T20" fmla="*/ 90 w 188"/>
                <a:gd name="T21" fmla="*/ 322 h 351"/>
                <a:gd name="T22" fmla="*/ 107 w 188"/>
                <a:gd name="T23" fmla="*/ 336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8" h="351">
                  <a:moveTo>
                    <a:pt x="107" y="336"/>
                  </a:moveTo>
                  <a:cubicBezTo>
                    <a:pt x="146" y="287"/>
                    <a:pt x="168" y="223"/>
                    <a:pt x="179" y="161"/>
                  </a:cubicBezTo>
                  <a:cubicBezTo>
                    <a:pt x="188" y="110"/>
                    <a:pt x="186" y="41"/>
                    <a:pt x="129" y="20"/>
                  </a:cubicBezTo>
                  <a:cubicBezTo>
                    <a:pt x="74" y="0"/>
                    <a:pt x="20" y="36"/>
                    <a:pt x="10" y="91"/>
                  </a:cubicBezTo>
                  <a:cubicBezTo>
                    <a:pt x="0" y="151"/>
                    <a:pt x="26" y="230"/>
                    <a:pt x="61" y="279"/>
                  </a:cubicBezTo>
                  <a:cubicBezTo>
                    <a:pt x="70" y="292"/>
                    <a:pt x="93" y="271"/>
                    <a:pt x="85" y="260"/>
                  </a:cubicBezTo>
                  <a:cubicBezTo>
                    <a:pt x="58" y="222"/>
                    <a:pt x="38" y="166"/>
                    <a:pt x="34" y="120"/>
                  </a:cubicBezTo>
                  <a:cubicBezTo>
                    <a:pt x="32" y="98"/>
                    <a:pt x="34" y="70"/>
                    <a:pt x="51" y="54"/>
                  </a:cubicBezTo>
                  <a:cubicBezTo>
                    <a:pt x="70" y="37"/>
                    <a:pt x="103" y="41"/>
                    <a:pt x="123" y="51"/>
                  </a:cubicBezTo>
                  <a:cubicBezTo>
                    <a:pt x="169" y="71"/>
                    <a:pt x="158" y="146"/>
                    <a:pt x="150" y="185"/>
                  </a:cubicBezTo>
                  <a:cubicBezTo>
                    <a:pt x="140" y="232"/>
                    <a:pt x="121" y="283"/>
                    <a:pt x="90" y="322"/>
                  </a:cubicBezTo>
                  <a:cubicBezTo>
                    <a:pt x="78" y="337"/>
                    <a:pt x="95" y="351"/>
                    <a:pt x="107" y="336"/>
                  </a:cubicBezTo>
                  <a:close/>
                </a:path>
              </a:pathLst>
            </a:custGeom>
            <a:solidFill>
              <a:srgbClr val="5A84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endParaRPr>
            </a:p>
          </p:txBody>
        </p:sp>
        <p:sp>
          <p:nvSpPr>
            <p:cNvPr id="2" name="矩形 1"/>
            <p:cNvSpPr/>
            <p:nvPr/>
          </p:nvSpPr>
          <p:spPr>
            <a:xfrm>
              <a:off x="3574" y="4253"/>
              <a:ext cx="2144" cy="5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dirty="0">
                  <a:ln>
                    <a:noFill/>
                    <a:prstDash val="solid"/>
                  </a:ln>
                  <a:solidFill>
                    <a:schemeClr val="bg1"/>
                  </a:solidFill>
                  <a:effectLst/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  <a:sym typeface="+mn-ea"/>
                </a:rPr>
                <a:t>知识目标</a:t>
              </a:r>
              <a:endParaRPr lang="zh-CN" altLang="en-US" dirty="0">
                <a:ln>
                  <a:noFill/>
                  <a:prstDash val="solid"/>
                </a:ln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5302250" y="1588770"/>
            <a:ext cx="1652905" cy="2499995"/>
            <a:chOff x="8299" y="2452"/>
            <a:chExt cx="2603" cy="3937"/>
          </a:xfrm>
          <a:solidFill>
            <a:srgbClr val="2E75B6"/>
          </a:solidFill>
        </p:grpSpPr>
        <p:sp>
          <p:nvSpPr>
            <p:cNvPr id="29" name="Freeform 8"/>
            <p:cNvSpPr>
              <a:spLocks noEditPoints="1"/>
            </p:cNvSpPr>
            <p:nvPr/>
          </p:nvSpPr>
          <p:spPr bwMode="auto">
            <a:xfrm>
              <a:off x="8299" y="3406"/>
              <a:ext cx="2603" cy="2983"/>
            </a:xfrm>
            <a:custGeom>
              <a:avLst/>
              <a:gdLst>
                <a:gd name="T0" fmla="*/ 572 w 696"/>
                <a:gd name="T1" fmla="*/ 225 h 797"/>
                <a:gd name="T2" fmla="*/ 572 w 696"/>
                <a:gd name="T3" fmla="*/ 673 h 797"/>
                <a:gd name="T4" fmla="*/ 123 w 696"/>
                <a:gd name="T5" fmla="*/ 673 h 797"/>
                <a:gd name="T6" fmla="*/ 123 w 696"/>
                <a:gd name="T7" fmla="*/ 225 h 797"/>
                <a:gd name="T8" fmla="*/ 348 w 696"/>
                <a:gd name="T9" fmla="*/ 0 h 797"/>
                <a:gd name="T10" fmla="*/ 572 w 696"/>
                <a:gd name="T11" fmla="*/ 225 h 797"/>
                <a:gd name="T12" fmla="*/ 334 w 696"/>
                <a:gd name="T13" fmla="*/ 101 h 797"/>
                <a:gd name="T14" fmla="*/ 368 w 696"/>
                <a:gd name="T15" fmla="*/ 101 h 797"/>
                <a:gd name="T16" fmla="*/ 368 w 696"/>
                <a:gd name="T17" fmla="*/ 68 h 797"/>
                <a:gd name="T18" fmla="*/ 334 w 696"/>
                <a:gd name="T19" fmla="*/ 68 h 797"/>
                <a:gd name="T20" fmla="*/ 334 w 696"/>
                <a:gd name="T21" fmla="*/ 101 h 7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6" h="797">
                  <a:moveTo>
                    <a:pt x="572" y="225"/>
                  </a:moveTo>
                  <a:cubicBezTo>
                    <a:pt x="696" y="348"/>
                    <a:pt x="696" y="549"/>
                    <a:pt x="572" y="673"/>
                  </a:cubicBezTo>
                  <a:cubicBezTo>
                    <a:pt x="448" y="797"/>
                    <a:pt x="247" y="797"/>
                    <a:pt x="123" y="673"/>
                  </a:cubicBezTo>
                  <a:cubicBezTo>
                    <a:pt x="0" y="549"/>
                    <a:pt x="0" y="348"/>
                    <a:pt x="123" y="225"/>
                  </a:cubicBezTo>
                  <a:cubicBezTo>
                    <a:pt x="348" y="0"/>
                    <a:pt x="348" y="0"/>
                    <a:pt x="348" y="0"/>
                  </a:cubicBezTo>
                  <a:lnTo>
                    <a:pt x="572" y="225"/>
                  </a:lnTo>
                  <a:close/>
                  <a:moveTo>
                    <a:pt x="334" y="101"/>
                  </a:moveTo>
                  <a:cubicBezTo>
                    <a:pt x="343" y="111"/>
                    <a:pt x="358" y="111"/>
                    <a:pt x="368" y="101"/>
                  </a:cubicBezTo>
                  <a:cubicBezTo>
                    <a:pt x="377" y="92"/>
                    <a:pt x="377" y="77"/>
                    <a:pt x="368" y="68"/>
                  </a:cubicBezTo>
                  <a:cubicBezTo>
                    <a:pt x="359" y="58"/>
                    <a:pt x="343" y="58"/>
                    <a:pt x="334" y="68"/>
                  </a:cubicBezTo>
                  <a:cubicBezTo>
                    <a:pt x="325" y="77"/>
                    <a:pt x="325" y="92"/>
                    <a:pt x="334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80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endParaRPr>
            </a:p>
          </p:txBody>
        </p:sp>
        <p:sp>
          <p:nvSpPr>
            <p:cNvPr id="30" name="Freeform 12"/>
            <p:cNvSpPr/>
            <p:nvPr/>
          </p:nvSpPr>
          <p:spPr bwMode="auto">
            <a:xfrm>
              <a:off x="9233" y="2452"/>
              <a:ext cx="707" cy="1317"/>
            </a:xfrm>
            <a:custGeom>
              <a:avLst/>
              <a:gdLst>
                <a:gd name="T0" fmla="*/ 108 w 189"/>
                <a:gd name="T1" fmla="*/ 335 h 351"/>
                <a:gd name="T2" fmla="*/ 180 w 189"/>
                <a:gd name="T3" fmla="*/ 161 h 351"/>
                <a:gd name="T4" fmla="*/ 129 w 189"/>
                <a:gd name="T5" fmla="*/ 19 h 351"/>
                <a:gd name="T6" fmla="*/ 11 w 189"/>
                <a:gd name="T7" fmla="*/ 90 h 351"/>
                <a:gd name="T8" fmla="*/ 56 w 189"/>
                <a:gd name="T9" fmla="*/ 269 h 351"/>
                <a:gd name="T10" fmla="*/ 80 w 189"/>
                <a:gd name="T11" fmla="*/ 250 h 351"/>
                <a:gd name="T12" fmla="*/ 35 w 189"/>
                <a:gd name="T13" fmla="*/ 119 h 351"/>
                <a:gd name="T14" fmla="*/ 52 w 189"/>
                <a:gd name="T15" fmla="*/ 54 h 351"/>
                <a:gd name="T16" fmla="*/ 124 w 189"/>
                <a:gd name="T17" fmla="*/ 50 h 351"/>
                <a:gd name="T18" fmla="*/ 151 w 189"/>
                <a:gd name="T19" fmla="*/ 184 h 351"/>
                <a:gd name="T20" fmla="*/ 91 w 189"/>
                <a:gd name="T21" fmla="*/ 321 h 351"/>
                <a:gd name="T22" fmla="*/ 108 w 189"/>
                <a:gd name="T23" fmla="*/ 335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9" h="351">
                  <a:moveTo>
                    <a:pt x="108" y="335"/>
                  </a:moveTo>
                  <a:cubicBezTo>
                    <a:pt x="147" y="286"/>
                    <a:pt x="169" y="222"/>
                    <a:pt x="180" y="161"/>
                  </a:cubicBezTo>
                  <a:cubicBezTo>
                    <a:pt x="189" y="110"/>
                    <a:pt x="187" y="40"/>
                    <a:pt x="129" y="19"/>
                  </a:cubicBezTo>
                  <a:cubicBezTo>
                    <a:pt x="75" y="0"/>
                    <a:pt x="21" y="35"/>
                    <a:pt x="11" y="90"/>
                  </a:cubicBezTo>
                  <a:cubicBezTo>
                    <a:pt x="0" y="150"/>
                    <a:pt x="22" y="220"/>
                    <a:pt x="56" y="269"/>
                  </a:cubicBezTo>
                  <a:cubicBezTo>
                    <a:pt x="66" y="283"/>
                    <a:pt x="90" y="266"/>
                    <a:pt x="80" y="250"/>
                  </a:cubicBezTo>
                  <a:cubicBezTo>
                    <a:pt x="56" y="210"/>
                    <a:pt x="38" y="165"/>
                    <a:pt x="35" y="119"/>
                  </a:cubicBezTo>
                  <a:cubicBezTo>
                    <a:pt x="33" y="97"/>
                    <a:pt x="35" y="69"/>
                    <a:pt x="52" y="54"/>
                  </a:cubicBezTo>
                  <a:cubicBezTo>
                    <a:pt x="70" y="37"/>
                    <a:pt x="103" y="41"/>
                    <a:pt x="124" y="50"/>
                  </a:cubicBezTo>
                  <a:cubicBezTo>
                    <a:pt x="170" y="71"/>
                    <a:pt x="159" y="146"/>
                    <a:pt x="151" y="184"/>
                  </a:cubicBezTo>
                  <a:cubicBezTo>
                    <a:pt x="140" y="232"/>
                    <a:pt x="122" y="283"/>
                    <a:pt x="91" y="321"/>
                  </a:cubicBezTo>
                  <a:cubicBezTo>
                    <a:pt x="79" y="336"/>
                    <a:pt x="96" y="351"/>
                    <a:pt x="108" y="3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8528" y="4623"/>
              <a:ext cx="2082" cy="580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dirty="0">
                  <a:ln>
                    <a:noFill/>
                    <a:prstDash val="solid"/>
                  </a:ln>
                  <a:solidFill>
                    <a:schemeClr val="bg1"/>
                  </a:solidFill>
                  <a:effectLst/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  <a:sym typeface="+mn-ea"/>
                </a:rPr>
                <a:t>能力目标</a:t>
              </a:r>
              <a:endParaRPr lang="zh-CN" altLang="en-US" dirty="0">
                <a:ln>
                  <a:noFill/>
                  <a:prstDash val="solid"/>
                </a:ln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8250555" y="1443990"/>
            <a:ext cx="1652905" cy="2454910"/>
            <a:chOff x="12942" y="2224"/>
            <a:chExt cx="2603" cy="3866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3" name="Freeform 7"/>
            <p:cNvSpPr>
              <a:spLocks noEditPoints="1"/>
            </p:cNvSpPr>
            <p:nvPr/>
          </p:nvSpPr>
          <p:spPr bwMode="auto">
            <a:xfrm>
              <a:off x="12942" y="3110"/>
              <a:ext cx="2603" cy="2980"/>
            </a:xfrm>
            <a:custGeom>
              <a:avLst/>
              <a:gdLst>
                <a:gd name="T0" fmla="*/ 123 w 696"/>
                <a:gd name="T1" fmla="*/ 224 h 796"/>
                <a:gd name="T2" fmla="*/ 123 w 696"/>
                <a:gd name="T3" fmla="*/ 673 h 796"/>
                <a:gd name="T4" fmla="*/ 572 w 696"/>
                <a:gd name="T5" fmla="*/ 673 h 796"/>
                <a:gd name="T6" fmla="*/ 572 w 696"/>
                <a:gd name="T7" fmla="*/ 224 h 796"/>
                <a:gd name="T8" fmla="*/ 348 w 696"/>
                <a:gd name="T9" fmla="*/ 0 h 796"/>
                <a:gd name="T10" fmla="*/ 123 w 696"/>
                <a:gd name="T11" fmla="*/ 224 h 796"/>
                <a:gd name="T12" fmla="*/ 361 w 696"/>
                <a:gd name="T13" fmla="*/ 101 h 796"/>
                <a:gd name="T14" fmla="*/ 328 w 696"/>
                <a:gd name="T15" fmla="*/ 101 h 796"/>
                <a:gd name="T16" fmla="*/ 328 w 696"/>
                <a:gd name="T17" fmla="*/ 67 h 796"/>
                <a:gd name="T18" fmla="*/ 361 w 696"/>
                <a:gd name="T19" fmla="*/ 67 h 796"/>
                <a:gd name="T20" fmla="*/ 361 w 696"/>
                <a:gd name="T21" fmla="*/ 101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6" h="796">
                  <a:moveTo>
                    <a:pt x="123" y="224"/>
                  </a:moveTo>
                  <a:cubicBezTo>
                    <a:pt x="0" y="348"/>
                    <a:pt x="0" y="549"/>
                    <a:pt x="123" y="673"/>
                  </a:cubicBezTo>
                  <a:cubicBezTo>
                    <a:pt x="247" y="796"/>
                    <a:pt x="448" y="796"/>
                    <a:pt x="572" y="673"/>
                  </a:cubicBezTo>
                  <a:cubicBezTo>
                    <a:pt x="696" y="549"/>
                    <a:pt x="696" y="348"/>
                    <a:pt x="572" y="224"/>
                  </a:cubicBezTo>
                  <a:cubicBezTo>
                    <a:pt x="348" y="0"/>
                    <a:pt x="348" y="0"/>
                    <a:pt x="348" y="0"/>
                  </a:cubicBezTo>
                  <a:lnTo>
                    <a:pt x="123" y="224"/>
                  </a:lnTo>
                  <a:close/>
                  <a:moveTo>
                    <a:pt x="361" y="101"/>
                  </a:moveTo>
                  <a:cubicBezTo>
                    <a:pt x="352" y="110"/>
                    <a:pt x="337" y="110"/>
                    <a:pt x="328" y="101"/>
                  </a:cubicBezTo>
                  <a:cubicBezTo>
                    <a:pt x="318" y="92"/>
                    <a:pt x="318" y="76"/>
                    <a:pt x="328" y="67"/>
                  </a:cubicBezTo>
                  <a:cubicBezTo>
                    <a:pt x="337" y="58"/>
                    <a:pt x="352" y="58"/>
                    <a:pt x="361" y="67"/>
                  </a:cubicBezTo>
                  <a:cubicBezTo>
                    <a:pt x="371" y="76"/>
                    <a:pt x="371" y="92"/>
                    <a:pt x="361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endParaRPr>
            </a:p>
          </p:txBody>
        </p:sp>
        <p:sp>
          <p:nvSpPr>
            <p:cNvPr id="4" name="Freeform 10"/>
            <p:cNvSpPr/>
            <p:nvPr/>
          </p:nvSpPr>
          <p:spPr bwMode="auto">
            <a:xfrm>
              <a:off x="13892" y="2224"/>
              <a:ext cx="703" cy="1313"/>
            </a:xfrm>
            <a:custGeom>
              <a:avLst/>
              <a:gdLst>
                <a:gd name="T0" fmla="*/ 107 w 188"/>
                <a:gd name="T1" fmla="*/ 336 h 351"/>
                <a:gd name="T2" fmla="*/ 179 w 188"/>
                <a:gd name="T3" fmla="*/ 161 h 351"/>
                <a:gd name="T4" fmla="*/ 129 w 188"/>
                <a:gd name="T5" fmla="*/ 20 h 351"/>
                <a:gd name="T6" fmla="*/ 10 w 188"/>
                <a:gd name="T7" fmla="*/ 91 h 351"/>
                <a:gd name="T8" fmla="*/ 61 w 188"/>
                <a:gd name="T9" fmla="*/ 279 h 351"/>
                <a:gd name="T10" fmla="*/ 85 w 188"/>
                <a:gd name="T11" fmla="*/ 260 h 351"/>
                <a:gd name="T12" fmla="*/ 34 w 188"/>
                <a:gd name="T13" fmla="*/ 120 h 351"/>
                <a:gd name="T14" fmla="*/ 51 w 188"/>
                <a:gd name="T15" fmla="*/ 54 h 351"/>
                <a:gd name="T16" fmla="*/ 123 w 188"/>
                <a:gd name="T17" fmla="*/ 51 h 351"/>
                <a:gd name="T18" fmla="*/ 150 w 188"/>
                <a:gd name="T19" fmla="*/ 185 h 351"/>
                <a:gd name="T20" fmla="*/ 90 w 188"/>
                <a:gd name="T21" fmla="*/ 322 h 351"/>
                <a:gd name="T22" fmla="*/ 107 w 188"/>
                <a:gd name="T23" fmla="*/ 336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8" h="351">
                  <a:moveTo>
                    <a:pt x="107" y="336"/>
                  </a:moveTo>
                  <a:cubicBezTo>
                    <a:pt x="146" y="287"/>
                    <a:pt x="168" y="223"/>
                    <a:pt x="179" y="161"/>
                  </a:cubicBezTo>
                  <a:cubicBezTo>
                    <a:pt x="188" y="110"/>
                    <a:pt x="186" y="41"/>
                    <a:pt x="129" y="20"/>
                  </a:cubicBezTo>
                  <a:cubicBezTo>
                    <a:pt x="74" y="0"/>
                    <a:pt x="20" y="36"/>
                    <a:pt x="10" y="91"/>
                  </a:cubicBezTo>
                  <a:cubicBezTo>
                    <a:pt x="0" y="151"/>
                    <a:pt x="26" y="230"/>
                    <a:pt x="61" y="279"/>
                  </a:cubicBezTo>
                  <a:cubicBezTo>
                    <a:pt x="70" y="292"/>
                    <a:pt x="93" y="271"/>
                    <a:pt x="85" y="260"/>
                  </a:cubicBezTo>
                  <a:cubicBezTo>
                    <a:pt x="58" y="222"/>
                    <a:pt x="38" y="166"/>
                    <a:pt x="34" y="120"/>
                  </a:cubicBezTo>
                  <a:cubicBezTo>
                    <a:pt x="32" y="98"/>
                    <a:pt x="34" y="70"/>
                    <a:pt x="51" y="54"/>
                  </a:cubicBezTo>
                  <a:cubicBezTo>
                    <a:pt x="70" y="37"/>
                    <a:pt x="103" y="41"/>
                    <a:pt x="123" y="51"/>
                  </a:cubicBezTo>
                  <a:cubicBezTo>
                    <a:pt x="169" y="71"/>
                    <a:pt x="158" y="146"/>
                    <a:pt x="150" y="185"/>
                  </a:cubicBezTo>
                  <a:cubicBezTo>
                    <a:pt x="140" y="232"/>
                    <a:pt x="121" y="283"/>
                    <a:pt x="90" y="322"/>
                  </a:cubicBezTo>
                  <a:cubicBezTo>
                    <a:pt x="78" y="337"/>
                    <a:pt x="95" y="351"/>
                    <a:pt x="107" y="3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13238" y="4471"/>
              <a:ext cx="2144" cy="580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dirty="0">
                  <a:ln>
                    <a:noFill/>
                    <a:prstDash val="solid"/>
                  </a:ln>
                  <a:solidFill>
                    <a:schemeClr val="bg1"/>
                  </a:solidFill>
                  <a:effectLst/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  <a:sym typeface="+mn-ea"/>
                </a:rPr>
                <a:t>素质目标</a:t>
              </a:r>
              <a:endParaRPr lang="zh-CN" altLang="en-US" dirty="0">
                <a:ln>
                  <a:noFill/>
                  <a:prstDash val="solid"/>
                </a:ln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endParaRPr>
            </a:p>
          </p:txBody>
        </p:sp>
      </p:grpSp>
      <p:sp>
        <p:nvSpPr>
          <p:cNvPr id="23" name="Title 6"/>
          <p:cNvSpPr txBox="1"/>
          <p:nvPr>
            <p:custDataLst>
              <p:tags r:id="rId1"/>
            </p:custDataLst>
          </p:nvPr>
        </p:nvSpPr>
        <p:spPr>
          <a:xfrm>
            <a:off x="193942" y="58649"/>
            <a:ext cx="1863090" cy="534035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non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zh-CN" sz="30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学习</a:t>
            </a:r>
            <a:r>
              <a:rPr sz="30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目标</a:t>
            </a:r>
            <a:endParaRPr sz="3000" b="1" spc="388" dirty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1" name="文本框 22"/>
          <p:cNvSpPr txBox="1"/>
          <p:nvPr/>
        </p:nvSpPr>
        <p:spPr>
          <a:xfrm flipH="1">
            <a:off x="852170" y="4000500"/>
            <a:ext cx="2966720" cy="175196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dirty="0" smtClean="0"/>
              <a:t>1. 能正确描述常用卧位的适应症、安置方法及协助患者变换卧位的方法。</a:t>
            </a:r>
            <a:endParaRPr dirty="0" smtClean="0"/>
          </a:p>
          <a:p>
            <a:pPr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dirty="0" smtClean="0"/>
              <a:t>2. 能正确描述保护具使用的方法。</a:t>
            </a:r>
            <a:endParaRPr dirty="0" smtClean="0"/>
          </a:p>
        </p:txBody>
      </p:sp>
      <p:sp>
        <p:nvSpPr>
          <p:cNvPr id="5" name="文本框 22"/>
          <p:cNvSpPr txBox="1"/>
          <p:nvPr/>
        </p:nvSpPr>
        <p:spPr>
          <a:xfrm flipH="1">
            <a:off x="4954270" y="4088765"/>
            <a:ext cx="2655570" cy="75565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dirty="0" smtClean="0"/>
              <a:t>可根据患者的病情选择合适的卧位和保护具。</a:t>
            </a:r>
            <a:endParaRPr lang="zh-CN" altLang="en-US" dirty="0" smtClean="0"/>
          </a:p>
        </p:txBody>
      </p:sp>
      <p:sp>
        <p:nvSpPr>
          <p:cNvPr id="6" name="文本框 22"/>
          <p:cNvSpPr txBox="1"/>
          <p:nvPr/>
        </p:nvSpPr>
        <p:spPr>
          <a:xfrm flipH="1">
            <a:off x="8314690" y="4088765"/>
            <a:ext cx="2618105" cy="75565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dirty="0" smtClean="0"/>
              <a:t>尊重患者和家属知情同意的权利。</a:t>
            </a:r>
            <a:endParaRPr lang="zh-CN" altLang="en-US" dirty="0" smtClean="0"/>
          </a:p>
        </p:txBody>
      </p:sp>
      <p:cxnSp>
        <p:nvCxnSpPr>
          <p:cNvPr id="14" name="直接连接符 13"/>
          <p:cNvCxnSpPr/>
          <p:nvPr/>
        </p:nvCxnSpPr>
        <p:spPr>
          <a:xfrm flipV="1">
            <a:off x="4191635" y="4194810"/>
            <a:ext cx="9525" cy="2097405"/>
          </a:xfrm>
          <a:prstGeom prst="line">
            <a:avLst/>
          </a:prstGeom>
          <a:ln w="28575" cmpd="sng">
            <a:solidFill>
              <a:srgbClr val="ED796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V="1">
            <a:off x="7957820" y="4194810"/>
            <a:ext cx="9525" cy="2097405"/>
          </a:xfrm>
          <a:prstGeom prst="line">
            <a:avLst/>
          </a:prstGeom>
          <a:ln w="28575" cmpd="sng">
            <a:solidFill>
              <a:srgbClr val="ED796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ldLvl="0" animBg="1"/>
      <p:bldP spid="11" grpId="0" bldLvl="0" animBg="1"/>
      <p:bldP spid="5" grpId="0" bldLvl="0" animBg="1"/>
      <p:bldP spid="6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4803" y="228917"/>
            <a:ext cx="10564260" cy="554354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132049" y="2114550"/>
            <a:ext cx="7609840" cy="2306955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7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任务一</a:t>
            </a:r>
            <a:endParaRPr lang="zh-CN" altLang="en-US" sz="72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  <a:p>
            <a:pPr algn="ctr"/>
            <a:r>
              <a:rPr lang="zh-CN" altLang="en-US" sz="7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卧位 </a:t>
            </a:r>
            <a:endParaRPr lang="zh-CN" altLang="en-US" sz="7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剪去对角 3"/>
          <p:cNvSpPr/>
          <p:nvPr>
            <p:custDataLst>
              <p:tags r:id="rId1"/>
            </p:custDataLst>
          </p:nvPr>
        </p:nvSpPr>
        <p:spPr>
          <a:xfrm>
            <a:off x="661194" y="1715770"/>
            <a:ext cx="10870565" cy="4257675"/>
          </a:xfrm>
          <a:prstGeom prst="snip2DiagRect">
            <a:avLst>
              <a:gd name="adj1" fmla="val 0"/>
              <a:gd name="adj2" fmla="val 4623"/>
            </a:avLst>
          </a:prstGeom>
          <a:noFill/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隶书" panose="02010509060101010101" pitchFamily="49" charset="-122"/>
              <a:ea typeface="隶书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23" name="Title 6"/>
          <p:cNvSpPr txBox="1"/>
          <p:nvPr>
            <p:custDataLst>
              <p:tags r:id="rId2"/>
            </p:custDataLst>
          </p:nvPr>
        </p:nvSpPr>
        <p:spPr>
          <a:xfrm>
            <a:off x="231407" y="97384"/>
            <a:ext cx="2974975" cy="502920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non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sz="2800" b="1" spc="388" dirty="0" smtClean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一、卧位的性质</a:t>
            </a:r>
            <a:endParaRPr sz="2800" b="1" spc="388" dirty="0" smtClean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519420" y="1952625"/>
            <a:ext cx="5799455" cy="3784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06400" algn="just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　</a:t>
            </a:r>
            <a:r>
              <a:rPr lang="zh-CN" altLang="en-US" sz="1600" b="1" dirty="0">
                <a:solidFill>
                  <a:srgbClr val="2E75B6"/>
                </a:solidFill>
                <a:latin typeface="微软雅黑" panose="020B0503020204020204" charset="-122"/>
                <a:ea typeface="微软雅黑" panose="020B0503020204020204" charset="-122"/>
              </a:rPr>
              <a:t>（一）主动卧位</a:t>
            </a:r>
            <a:endParaRPr lang="zh-CN" altLang="en-US" sz="1600" dirty="0">
              <a:latin typeface="微软雅黑" panose="020B0503020204020204" charset="-122"/>
              <a:ea typeface="微软雅黑" panose="020B0503020204020204" charset="-122"/>
            </a:endParaRPr>
          </a:p>
          <a:p>
            <a:pPr indent="406400" algn="just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患者在床上采取自己最舒适、最随意的卧位，称主动卧位。处于此卧位的患者，常常病情较轻，没有活动受限。</a:t>
            </a:r>
            <a:endParaRPr lang="zh-CN" altLang="en-US" sz="1600" dirty="0">
              <a:latin typeface="微软雅黑" panose="020B0503020204020204" charset="-122"/>
              <a:ea typeface="微软雅黑" panose="020B0503020204020204" charset="-122"/>
            </a:endParaRPr>
          </a:p>
          <a:p>
            <a:pPr indent="406400" algn="just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zh-CN" altLang="en-US" sz="1600" b="1" dirty="0">
                <a:solidFill>
                  <a:srgbClr val="2E75B6"/>
                </a:solidFill>
                <a:latin typeface="微软雅黑" panose="020B0503020204020204" charset="-122"/>
                <a:ea typeface="微软雅黑" panose="020B0503020204020204" charset="-122"/>
              </a:rPr>
              <a:t>（二）被动卧位</a:t>
            </a:r>
            <a:endParaRPr lang="zh-CN" altLang="en-US" sz="1600" b="1" dirty="0">
              <a:solidFill>
                <a:srgbClr val="2E75B6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406400" algn="just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患者自身无力变换卧位，躺在被安置的卧位，称被动卧位。常见于昏迷、极度衰弱、瘫痪的患者。</a:t>
            </a:r>
            <a:endParaRPr lang="zh-CN" altLang="en-US" sz="1600" dirty="0">
              <a:latin typeface="微软雅黑" panose="020B0503020204020204" charset="-122"/>
              <a:ea typeface="微软雅黑" panose="020B0503020204020204" charset="-122"/>
            </a:endParaRPr>
          </a:p>
          <a:p>
            <a:pPr indent="406400" algn="just" fontAlgn="auto">
              <a:lnSpc>
                <a:spcPct val="150000"/>
              </a:lnSpc>
              <a:buClrTx/>
              <a:buSzTx/>
              <a:buFontTx/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zh-CN" altLang="en-US" sz="1600" b="1" dirty="0">
                <a:solidFill>
                  <a:srgbClr val="2E75B6"/>
                </a:solidFill>
                <a:latin typeface="微软雅黑" panose="020B0503020204020204" charset="-122"/>
                <a:ea typeface="微软雅黑" panose="020B0503020204020204" charset="-122"/>
              </a:rPr>
              <a:t>（三）被迫卧位</a:t>
            </a:r>
            <a:endParaRPr lang="zh-CN" altLang="en-US" sz="1600" b="1" dirty="0">
              <a:solidFill>
                <a:srgbClr val="2E75B6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406400" algn="just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患者意识清晰，也有变换卧位的能力，因疾病或治疗的原因，被迫采取的卧位，称被迫卧位。如肺心病患者因呼吸困难而被迫采取的端坐位。</a:t>
            </a:r>
            <a:endParaRPr lang="zh-CN" altLang="en-US" sz="16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550" y="2391410"/>
            <a:ext cx="4291965" cy="259270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randomBar dir="vert"/>
      </p:transition>
    </mc:Choice>
    <mc:Fallback>
      <p:transition spd="slow">
        <p:randomBar dir="vert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剪去对角 3"/>
          <p:cNvSpPr/>
          <p:nvPr>
            <p:custDataLst>
              <p:tags r:id="rId1"/>
            </p:custDataLst>
          </p:nvPr>
        </p:nvSpPr>
        <p:spPr>
          <a:xfrm>
            <a:off x="661194" y="1715770"/>
            <a:ext cx="10870565" cy="4257675"/>
          </a:xfrm>
          <a:prstGeom prst="snip2DiagRect">
            <a:avLst>
              <a:gd name="adj1" fmla="val 0"/>
              <a:gd name="adj2" fmla="val 4623"/>
            </a:avLst>
          </a:prstGeom>
          <a:noFill/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隶书" panose="02010509060101010101" pitchFamily="49" charset="-122"/>
              <a:ea typeface="隶书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23" name="Title 6"/>
          <p:cNvSpPr txBox="1"/>
          <p:nvPr>
            <p:custDataLst>
              <p:tags r:id="rId2"/>
            </p:custDataLst>
          </p:nvPr>
        </p:nvSpPr>
        <p:spPr>
          <a:xfrm>
            <a:off x="231407" y="97384"/>
            <a:ext cx="4592955" cy="502920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non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sz="2800" b="1" spc="388" dirty="0" smtClean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二、舒适卧位的基本要求</a:t>
            </a:r>
            <a:endParaRPr sz="2800" b="1" spc="388" dirty="0" smtClean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615305" y="2137410"/>
            <a:ext cx="5291455" cy="3415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 fontAlgn="auto">
              <a:lnSpc>
                <a:spcPct val="20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（1）卧位姿势应符合人体力学的基本要求，即体重平均分布于身体各部，关节处于功能位置。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  <a:p>
            <a:pPr indent="457200" algn="just" fontAlgn="auto">
              <a:lnSpc>
                <a:spcPct val="20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（2）卧位应经常变换。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  <a:p>
            <a:pPr indent="457200" algn="just" fontAlgn="auto">
              <a:lnSpc>
                <a:spcPct val="20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（3）适当遮盖，保护隐私，促进身心舒适。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  <a:p>
            <a:pPr indent="457200" algn="just" fontAlgn="auto">
              <a:lnSpc>
                <a:spcPct val="20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（4）身体各部位每天均应活动，改变卧位时，应做全范围关节运动。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9200" y="2106295"/>
            <a:ext cx="3304540" cy="36163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randomBar dir="vert"/>
      </p:transition>
    </mc:Choice>
    <mc:Fallback>
      <p:transition spd="slow">
        <p:randomBar dir="vert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剪去对角 3"/>
          <p:cNvSpPr/>
          <p:nvPr>
            <p:custDataLst>
              <p:tags r:id="rId1"/>
            </p:custDataLst>
          </p:nvPr>
        </p:nvSpPr>
        <p:spPr>
          <a:xfrm>
            <a:off x="661194" y="1715770"/>
            <a:ext cx="10870565" cy="4257675"/>
          </a:xfrm>
          <a:prstGeom prst="snip2DiagRect">
            <a:avLst>
              <a:gd name="adj1" fmla="val 0"/>
              <a:gd name="adj2" fmla="val 4623"/>
            </a:avLst>
          </a:prstGeom>
          <a:noFill/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隶书" panose="02010509060101010101" pitchFamily="49" charset="-122"/>
              <a:ea typeface="隶书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23" name="Title 6"/>
          <p:cNvSpPr txBox="1"/>
          <p:nvPr>
            <p:custDataLst>
              <p:tags r:id="rId2"/>
            </p:custDataLst>
          </p:nvPr>
        </p:nvSpPr>
        <p:spPr>
          <a:xfrm>
            <a:off x="231407" y="97384"/>
            <a:ext cx="2570480" cy="502920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non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sz="2800" b="1" spc="388" dirty="0" smtClean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三、常用卧位</a:t>
            </a:r>
            <a:endParaRPr sz="2800" b="1" spc="388" dirty="0" smtClean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63930" y="1926590"/>
            <a:ext cx="1026477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b="1" dirty="0">
                <a:solidFill>
                  <a:srgbClr val="2E75B6"/>
                </a:solidFill>
                <a:latin typeface="微软雅黑" panose="020B0503020204020204" charset="-122"/>
                <a:ea typeface="微软雅黑" panose="020B0503020204020204" charset="-122"/>
              </a:rPr>
              <a:t>（一）仰卧位</a:t>
            </a:r>
            <a:endParaRPr lang="zh-CN" altLang="en-US" b="1" dirty="0">
              <a:solidFill>
                <a:srgbClr val="2E75B6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457200" algn="just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仰卧位又称平卧位，是一种自然的休息姿势。根据病情和检查需要，仰卧位又可分为以下几种。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1175" y="3615690"/>
            <a:ext cx="2400300" cy="139065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72025" y="3806190"/>
            <a:ext cx="2647950" cy="120015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11465" y="3615690"/>
            <a:ext cx="2828925" cy="14097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randomBar dir="vert"/>
      </p:transition>
    </mc:Choice>
    <mc:Fallback>
      <p:transition spd="slow">
        <p:randomBar dir="vert"/>
      </p:transition>
    </mc:Fallback>
  </mc:AlternateContent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i*1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10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00854_1*i*2"/>
  <p:tag name="KSO_WM_TEMPLATE_CATEGORY" val="diagram"/>
  <p:tag name="KSO_WM_TEMPLATE_INDEX" val="20200854"/>
  <p:tag name="KSO_WM_UNIT_LAYERLEVEL" val="1"/>
  <p:tag name="KSO_WM_TAG_VERSION" val="1.0"/>
  <p:tag name="KSO_WM_BEAUTIFY_FLAG" val="#wm#"/>
  <p:tag name="KSO_WM_UNIT_LINE_FORE_SCHEMECOLOR_INDEX_BRIGHTNESS" val="0.25"/>
  <p:tag name="KSO_WM_UNIT_LINE_FORE_SCHEMECOLOR_INDEX" val="13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12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00854_1*i*2"/>
  <p:tag name="KSO_WM_TEMPLATE_CATEGORY" val="diagram"/>
  <p:tag name="KSO_WM_TEMPLATE_INDEX" val="20200854"/>
  <p:tag name="KSO_WM_UNIT_LAYERLEVEL" val="1"/>
  <p:tag name="KSO_WM_TAG_VERSION" val="1.0"/>
  <p:tag name="KSO_WM_BEAUTIFY_FLAG" val="#wm#"/>
  <p:tag name="KSO_WM_UNIT_LINE_FORE_SCHEMECOLOR_INDEX_BRIGHTNESS" val="0.25"/>
  <p:tag name="KSO_WM_UNIT_LINE_FORE_SCHEMECOLOR_INDEX" val="13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14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00854_1*i*2"/>
  <p:tag name="KSO_WM_TEMPLATE_CATEGORY" val="diagram"/>
  <p:tag name="KSO_WM_TEMPLATE_INDEX" val="20200854"/>
  <p:tag name="KSO_WM_UNIT_LAYERLEVEL" val="1"/>
  <p:tag name="KSO_WM_TAG_VERSION" val="1.0"/>
  <p:tag name="KSO_WM_BEAUTIFY_FLAG" val="#wm#"/>
  <p:tag name="KSO_WM_UNIT_LINE_FORE_SCHEMECOLOR_INDEX_BRIGHTNESS" val="0.25"/>
  <p:tag name="KSO_WM_UNIT_LINE_FORE_SCHEMECOLOR_INDEX" val="13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16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00854_1*i*2"/>
  <p:tag name="KSO_WM_TEMPLATE_CATEGORY" val="diagram"/>
  <p:tag name="KSO_WM_TEMPLATE_INDEX" val="20200854"/>
  <p:tag name="KSO_WM_UNIT_LAYERLEVEL" val="1"/>
  <p:tag name="KSO_WM_TAG_VERSION" val="1.0"/>
  <p:tag name="KSO_WM_BEAUTIFY_FLAG" val="#wm#"/>
  <p:tag name="KSO_WM_UNIT_LINE_FORE_SCHEMECOLOR_INDEX_BRIGHTNESS" val="0.25"/>
  <p:tag name="KSO_WM_UNIT_LINE_FORE_SCHEMECOLOR_INDEX" val="13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18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00854_1*i*2"/>
  <p:tag name="KSO_WM_TEMPLATE_CATEGORY" val="diagram"/>
  <p:tag name="KSO_WM_TEMPLATE_INDEX" val="20200854"/>
  <p:tag name="KSO_WM_UNIT_LAYERLEVEL" val="1"/>
  <p:tag name="KSO_WM_TAG_VERSION" val="1.0"/>
  <p:tag name="KSO_WM_BEAUTIFY_FLAG" val="#wm#"/>
  <p:tag name="KSO_WM_UNIT_LINE_FORE_SCHEMECOLOR_INDEX_BRIGHTNESS" val="0.25"/>
  <p:tag name="KSO_WM_UNIT_LINE_FORE_SCHEMECOLOR_INDEX" val="13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i*4"/>
  <p:tag name="KSO_WM_UNIT_LAYERLEVEL" val="1"/>
  <p:tag name="KSO_WM_TAG_VERSION" val="1.0"/>
  <p:tag name="KSO_WM_BEAUTIFY_FLAG" val="#wm#"/>
  <p:tag name="KSO_WM_UNIT_TYPE" val="i"/>
  <p:tag name="KSO_WM_UNIT_INDEX" val="4"/>
</p:tagLst>
</file>

<file path=ppt/tags/tag20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00854_1*i*2"/>
  <p:tag name="KSO_WM_TEMPLATE_CATEGORY" val="diagram"/>
  <p:tag name="KSO_WM_TEMPLATE_INDEX" val="20200854"/>
  <p:tag name="KSO_WM_UNIT_LAYERLEVEL" val="1"/>
  <p:tag name="KSO_WM_TAG_VERSION" val="1.0"/>
  <p:tag name="KSO_WM_BEAUTIFY_FLAG" val="#wm#"/>
  <p:tag name="KSO_WM_UNIT_LINE_FORE_SCHEMECOLOR_INDEX_BRIGHTNESS" val="0.25"/>
  <p:tag name="KSO_WM_UNIT_LINE_FORE_SCHEMECOLOR_INDEX" val="13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22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00854_1*i*2"/>
  <p:tag name="KSO_WM_TEMPLATE_CATEGORY" val="diagram"/>
  <p:tag name="KSO_WM_TEMPLATE_INDEX" val="20200854"/>
  <p:tag name="KSO_WM_UNIT_LAYERLEVEL" val="1"/>
  <p:tag name="KSO_WM_TAG_VERSION" val="1.0"/>
  <p:tag name="KSO_WM_BEAUTIFY_FLAG" val="#wm#"/>
  <p:tag name="KSO_WM_UNIT_LINE_FORE_SCHEMECOLOR_INDEX_BRIGHTNESS" val="0.25"/>
  <p:tag name="KSO_WM_UNIT_LINE_FORE_SCHEMECOLOR_INDEX" val="13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24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00854_1*i*2"/>
  <p:tag name="KSO_WM_TEMPLATE_CATEGORY" val="diagram"/>
  <p:tag name="KSO_WM_TEMPLATE_INDEX" val="20200854"/>
  <p:tag name="KSO_WM_UNIT_LAYERLEVEL" val="1"/>
  <p:tag name="KSO_WM_TAG_VERSION" val="1.0"/>
  <p:tag name="KSO_WM_BEAUTIFY_FLAG" val="#wm#"/>
  <p:tag name="KSO_WM_UNIT_LINE_FORE_SCHEMECOLOR_INDEX_BRIGHTNESS" val="0.25"/>
  <p:tag name="KSO_WM_UNIT_LINE_FORE_SCHEMECOLOR_INDEX" val="13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26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00854_1*i*2"/>
  <p:tag name="KSO_WM_TEMPLATE_CATEGORY" val="diagram"/>
  <p:tag name="KSO_WM_TEMPLATE_INDEX" val="20200854"/>
  <p:tag name="KSO_WM_UNIT_LAYERLEVEL" val="1"/>
  <p:tag name="KSO_WM_TAG_VERSION" val="1.0"/>
  <p:tag name="KSO_WM_BEAUTIFY_FLAG" val="#wm#"/>
  <p:tag name="KSO_WM_UNIT_LINE_FORE_SCHEMECOLOR_INDEX_BRIGHTNESS" val="0.25"/>
  <p:tag name="KSO_WM_UNIT_LINE_FORE_SCHEMECOLOR_INDEX" val="13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28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00854_1*i*2"/>
  <p:tag name="KSO_WM_TEMPLATE_CATEGORY" val="diagram"/>
  <p:tag name="KSO_WM_TEMPLATE_INDEX" val="20200854"/>
  <p:tag name="KSO_WM_UNIT_LAYERLEVEL" val="1"/>
  <p:tag name="KSO_WM_TAG_VERSION" val="1.0"/>
  <p:tag name="KSO_WM_BEAUTIFY_FLAG" val="#wm#"/>
  <p:tag name="KSO_WM_UNIT_LINE_FORE_SCHEMECOLOR_INDEX_BRIGHTNESS" val="0.25"/>
  <p:tag name="KSO_WM_UNIT_LINE_FORE_SCHEMECOLOR_INDEX" val="13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i*5"/>
  <p:tag name="KSO_WM_UNIT_LAYERLEVEL" val="1"/>
  <p:tag name="KSO_WM_TAG_VERSION" val="1.0"/>
  <p:tag name="KSO_WM_BEAUTIFY_FLAG" val="#wm#"/>
  <p:tag name="KSO_WM_UNIT_TYPE" val="i"/>
  <p:tag name="KSO_WM_UNIT_INDEX" val="5"/>
</p:tagLst>
</file>

<file path=ppt/tags/tag30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00854_1*i*2"/>
  <p:tag name="KSO_WM_TEMPLATE_CATEGORY" val="diagram"/>
  <p:tag name="KSO_WM_TEMPLATE_INDEX" val="20200854"/>
  <p:tag name="KSO_WM_UNIT_LAYERLEVEL" val="1"/>
  <p:tag name="KSO_WM_TAG_VERSION" val="1.0"/>
  <p:tag name="KSO_WM_BEAUTIFY_FLAG" val="#wm#"/>
  <p:tag name="KSO_WM_UNIT_LINE_FORE_SCHEMECOLOR_INDEX_BRIGHTNESS" val="0.25"/>
  <p:tag name="KSO_WM_UNIT_LINE_FORE_SCHEMECOLOR_INDEX" val="13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32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00854_1*i*2"/>
  <p:tag name="KSO_WM_TEMPLATE_CATEGORY" val="diagram"/>
  <p:tag name="KSO_WM_TEMPLATE_INDEX" val="20200854"/>
  <p:tag name="KSO_WM_UNIT_LAYERLEVEL" val="1"/>
  <p:tag name="KSO_WM_TAG_VERSION" val="1.0"/>
  <p:tag name="KSO_WM_BEAUTIFY_FLAG" val="#wm#"/>
  <p:tag name="KSO_WM_UNIT_LINE_FORE_SCHEMECOLOR_INDEX_BRIGHTNESS" val="0.25"/>
  <p:tag name="KSO_WM_UNIT_LINE_FORE_SCHEMECOLOR_INDEX" val="13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34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00854_1*i*2"/>
  <p:tag name="KSO_WM_TEMPLATE_CATEGORY" val="diagram"/>
  <p:tag name="KSO_WM_TEMPLATE_INDEX" val="20200854"/>
  <p:tag name="KSO_WM_UNIT_LAYERLEVEL" val="1"/>
  <p:tag name="KSO_WM_TAG_VERSION" val="1.0"/>
  <p:tag name="KSO_WM_BEAUTIFY_FLAG" val="#wm#"/>
  <p:tag name="KSO_WM_UNIT_LINE_FORE_SCHEMECOLOR_INDEX_BRIGHTNESS" val="0.25"/>
  <p:tag name="KSO_WM_UNIT_LINE_FORE_SCHEMECOLOR_INDEX" val="13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36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4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00854_1*i*2"/>
  <p:tag name="KSO_WM_TEMPLATE_CATEGORY" val="diagram"/>
  <p:tag name="KSO_WM_TEMPLATE_INDEX" val="20200854"/>
  <p:tag name="KSO_WM_UNIT_LAYERLEVEL" val="1"/>
  <p:tag name="KSO_WM_TAG_VERSION" val="1.0"/>
  <p:tag name="KSO_WM_BEAUTIFY_FLAG" val="#wm#"/>
  <p:tag name="KSO_WM_UNIT_LINE_FORE_SCHEMECOLOR_INDEX_BRIGHTNESS" val="0.25"/>
  <p:tag name="KSO_WM_UNIT_LINE_FORE_SCHEMECOLOR_INDEX" val="13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6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00854_1*i*2"/>
  <p:tag name="KSO_WM_TEMPLATE_CATEGORY" val="diagram"/>
  <p:tag name="KSO_WM_TEMPLATE_INDEX" val="20200854"/>
  <p:tag name="KSO_WM_UNIT_LAYERLEVEL" val="1"/>
  <p:tag name="KSO_WM_TAG_VERSION" val="1.0"/>
  <p:tag name="KSO_WM_BEAUTIFY_FLAG" val="#wm#"/>
  <p:tag name="KSO_WM_UNIT_LINE_FORE_SCHEMECOLOR_INDEX_BRIGHTNESS" val="0.25"/>
  <p:tag name="KSO_WM_UNIT_LINE_FORE_SCHEMECOLOR_INDEX" val="13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8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00854_1*i*2"/>
  <p:tag name="KSO_WM_TEMPLATE_CATEGORY" val="diagram"/>
  <p:tag name="KSO_WM_TEMPLATE_INDEX" val="20200854"/>
  <p:tag name="KSO_WM_UNIT_LAYERLEVEL" val="1"/>
  <p:tag name="KSO_WM_TAG_VERSION" val="1.0"/>
  <p:tag name="KSO_WM_BEAUTIFY_FLAG" val="#wm#"/>
  <p:tag name="KSO_WM_UNIT_LINE_FORE_SCHEMECOLOR_INDEX_BRIGHTNESS" val="0.25"/>
  <p:tag name="KSO_WM_UNIT_LINE_FORE_SCHEMECOLOR_INDEX" val="13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黑体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黑体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黑体"/>
        <a:font script="Hebr" typeface="黑体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黑体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黑体"/>
        <a:ea typeface=""/>
        <a:cs typeface=""/>
        <a:font script="Jpan" typeface="游ゴシック Light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黑体"/>
        <a:ea typeface=""/>
        <a:cs typeface=""/>
        <a:font script="Jpan" typeface="游ゴシック"/>
        <a:font script="Hang" typeface="맑은 고딕"/>
        <a:font script="Hans" typeface="黑体"/>
        <a:font script="Hant" typeface="新細明體"/>
        <a:font script="Arab" typeface="黑体"/>
        <a:font script="Hebr" typeface="黑体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黑体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黑体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黑体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黑体"/>
        <a:font script="Hebr" typeface="黑体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黑体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黑体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黑体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黑体"/>
        <a:font script="Hebr" typeface="黑体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黑体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4127</Words>
  <Application>WPS 演示</Application>
  <PresentationFormat>自定义</PresentationFormat>
  <Paragraphs>249</Paragraphs>
  <Slides>26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39" baseType="lpstr">
      <vt:lpstr>Arial</vt:lpstr>
      <vt:lpstr>宋体</vt:lpstr>
      <vt:lpstr>Wingdings</vt:lpstr>
      <vt:lpstr>黑体</vt:lpstr>
      <vt:lpstr>微软雅黑</vt:lpstr>
      <vt:lpstr>华文细黑</vt:lpstr>
      <vt:lpstr>字魂70号-灵悦黑体</vt:lpstr>
      <vt:lpstr>Segoe UI</vt:lpstr>
      <vt:lpstr>隶书</vt:lpstr>
      <vt:lpstr>Wingdings</vt:lpstr>
      <vt:lpstr>Arial Unicode MS</vt:lpstr>
      <vt:lpstr>Office 主题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baby</dc:creator>
  <cp:lastModifiedBy>老学生一枚</cp:lastModifiedBy>
  <cp:revision>252</cp:revision>
  <dcterms:created xsi:type="dcterms:W3CDTF">2019-11-11T13:37:00Z</dcterms:created>
  <dcterms:modified xsi:type="dcterms:W3CDTF">2022-02-28T03:28:04Z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2052-11.1.0.11365</vt:lpwstr>
  </property>
  <property fmtid="{D5CDD505-2E9C-101B-9397-08002B2CF9AE}" pid="3" name="ICV">
    <vt:lpwstr>F47900CFCF14428F81F766D8B14004F0</vt:lpwstr>
  </property>
</Properties>
</file>